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0600429e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00600429e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00600429e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00600429e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0600429e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0600429e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0600429e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0600429e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0600429e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0600429e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00600429e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00600429e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00600429e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00600429e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0600429e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00600429e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00600429e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00600429e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0600429e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0600429e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00600429ec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00600429ec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00600429e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00600429e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0600429ec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00600429ec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0600429ec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00600429ec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00600429ec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00600429ec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00600429ec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00600429ec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00600429e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00600429e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0600429ec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0600429ec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019703e73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019703e73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19703e73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019703e73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019703e73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019703e73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019703e7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019703e7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00600429ec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00600429ec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00600429ec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00600429ec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00600429e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00600429e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00600429e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00600429e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00600429e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00600429e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00600429e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00600429e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00600429e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00600429e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00600429e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00600429e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00600429e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00600429e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8.png"/><Relationship Id="rId10" Type="http://schemas.openxmlformats.org/officeDocument/2006/relationships/image" Target="../media/image14.png"/><Relationship Id="rId9"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12.png"/><Relationship Id="rId7" Type="http://schemas.openxmlformats.org/officeDocument/2006/relationships/image" Target="../media/image11.png"/><Relationship Id="rId8"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hyperlink" Target="https://www.geeksforgeeks.org/difference-between-binary-heap-binomial-heap-and-fibonacci-heap/" TargetMode="External"/><Relationship Id="rId5" Type="http://schemas.openxmlformats.org/officeDocument/2006/relationships/image" Target="../media/image29.png"/><Relationship Id="rId6"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37.png"/><Relationship Id="rId5"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image" Target="../media/image45.png"/><Relationship Id="rId5" Type="http://schemas.openxmlformats.org/officeDocument/2006/relationships/image" Target="../media/image39.png"/><Relationship Id="rId6"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50.png"/><Relationship Id="rId6"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17.png"/><Relationship Id="rId11" Type="http://schemas.openxmlformats.org/officeDocument/2006/relationships/image" Target="../media/image13.png"/><Relationship Id="rId10" Type="http://schemas.openxmlformats.org/officeDocument/2006/relationships/image" Target="../media/image10.png"/><Relationship Id="rId9" Type="http://schemas.openxmlformats.org/officeDocument/2006/relationships/image" Target="../media/image16.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18.png"/><Relationship Id="rId8"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space.bilibili.com/21630984" TargetMode="External"/><Relationship Id="rId4" Type="http://schemas.openxmlformats.org/officeDocument/2006/relationships/hyperlink" Target="https://www.youtube.com/c/%E5%8F%A4%E5%9F%8E%E7%AE%97%E6%B3%95" TargetMode="External"/><Relationship Id="rId5" Type="http://schemas.openxmlformats.org/officeDocument/2006/relationships/image" Target="../media/image49.png"/><Relationship Id="rId6" Type="http://schemas.openxmlformats.org/officeDocument/2006/relationships/image" Target="../media/image51.png"/><Relationship Id="rId7"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leetcode.com/explore/featured/card/graph/622/single-source-shortest-path-algorithm/3885/" TargetMode="External"/><Relationship Id="rId4" Type="http://schemas.openxmlformats.org/officeDocument/2006/relationships/hyperlink" Target="https://blog.csdn.net/sinat_30062549/article/details/47025277" TargetMode="External"/><Relationship Id="rId5" Type="http://schemas.openxmlformats.org/officeDocument/2006/relationships/hyperlink" Target="https://www.acwing.com/blog/content/27/"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3259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5500"/>
              <a:t>图的</a:t>
            </a:r>
            <a:r>
              <a:rPr b="1" lang="en" sz="5500"/>
              <a:t>基础算法(五)</a:t>
            </a:r>
            <a:endParaRPr b="1" sz="5500"/>
          </a:p>
          <a:p>
            <a:pPr indent="0" lvl="0" marL="0" rtl="0" algn="ctr">
              <a:spcBef>
                <a:spcPts val="0"/>
              </a:spcBef>
              <a:spcAft>
                <a:spcPts val="0"/>
              </a:spcAft>
              <a:buNone/>
            </a:pPr>
            <a:r>
              <a:rPr b="1" lang="en" sz="5500"/>
              <a:t>-- </a:t>
            </a:r>
            <a:r>
              <a:rPr b="1" lang="en" sz="5500"/>
              <a:t>Dijikstra 精讲</a:t>
            </a:r>
            <a:endParaRPr b="1" sz="5500"/>
          </a:p>
        </p:txBody>
      </p:sp>
      <p:sp>
        <p:nvSpPr>
          <p:cNvPr id="55" name="Google Shape;55;p13"/>
          <p:cNvSpPr txBox="1"/>
          <p:nvPr/>
        </p:nvSpPr>
        <p:spPr>
          <a:xfrm>
            <a:off x="1485825" y="2293925"/>
            <a:ext cx="7066200" cy="22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900">
                <a:solidFill>
                  <a:schemeClr val="dk1"/>
                </a:solidFill>
              </a:rPr>
              <a:t>  505. The Maze II</a:t>
            </a:r>
            <a:endParaRPr sz="1900"/>
          </a:p>
          <a:p>
            <a:pPr indent="0" lvl="0" marL="0" rtl="0" algn="l">
              <a:spcBef>
                <a:spcPts val="0"/>
              </a:spcBef>
              <a:spcAft>
                <a:spcPts val="0"/>
              </a:spcAft>
              <a:buNone/>
            </a:pPr>
            <a:r>
              <a:rPr lang="en" sz="1900"/>
              <a:t>  </a:t>
            </a:r>
            <a:r>
              <a:rPr lang="en" sz="1900"/>
              <a:t>743. Network Delay Time</a:t>
            </a:r>
            <a:endParaRPr sz="1900"/>
          </a:p>
          <a:p>
            <a:pPr indent="0" lvl="0" marL="0" rtl="0" algn="l">
              <a:spcBef>
                <a:spcPts val="0"/>
              </a:spcBef>
              <a:spcAft>
                <a:spcPts val="0"/>
              </a:spcAft>
              <a:buNone/>
            </a:pPr>
            <a:r>
              <a:rPr lang="en" sz="1900"/>
              <a:t>  787. Cheapest Flights Within K Stops</a:t>
            </a:r>
            <a:endParaRPr sz="1900"/>
          </a:p>
          <a:p>
            <a:pPr indent="0" lvl="0" marL="0" rtl="0" algn="l">
              <a:spcBef>
                <a:spcPts val="0"/>
              </a:spcBef>
              <a:spcAft>
                <a:spcPts val="0"/>
              </a:spcAft>
              <a:buNone/>
            </a:pPr>
            <a:r>
              <a:rPr lang="en" sz="1900">
                <a:solidFill>
                  <a:srgbClr val="999999"/>
                </a:solidFill>
              </a:rPr>
              <a:t>1631. Path With Minimum Effort</a:t>
            </a:r>
            <a:endParaRPr sz="1900">
              <a:solidFill>
                <a:srgbClr val="999999"/>
              </a:solidFill>
            </a:endParaRPr>
          </a:p>
          <a:p>
            <a:pPr indent="0" lvl="0" marL="0" rtl="0" algn="l">
              <a:spcBef>
                <a:spcPts val="0"/>
              </a:spcBef>
              <a:spcAft>
                <a:spcPts val="0"/>
              </a:spcAft>
              <a:buNone/>
            </a:pPr>
            <a:r>
              <a:rPr lang="en" sz="1900">
                <a:solidFill>
                  <a:srgbClr val="999999"/>
                </a:solidFill>
              </a:rPr>
              <a:t>1102. Path With Maximum Minimum Value</a:t>
            </a:r>
            <a:endParaRPr sz="1900">
              <a:solidFill>
                <a:srgbClr val="999999"/>
              </a:solidFill>
            </a:endParaRPr>
          </a:p>
          <a:p>
            <a:pPr indent="0" lvl="0" marL="0" rtl="0" algn="l">
              <a:spcBef>
                <a:spcPts val="0"/>
              </a:spcBef>
              <a:spcAft>
                <a:spcPts val="0"/>
              </a:spcAft>
              <a:buNone/>
            </a:pPr>
            <a:r>
              <a:rPr lang="en" sz="1900">
                <a:solidFill>
                  <a:srgbClr val="999999"/>
                </a:solidFill>
              </a:rPr>
              <a:t>1514. Path with Maximum Probability</a:t>
            </a:r>
            <a:endParaRPr sz="1900">
              <a:solidFill>
                <a:srgbClr val="999999"/>
              </a:solidFill>
            </a:endParaRPr>
          </a:p>
          <a:p>
            <a:pPr indent="0" lvl="0" marL="0" rtl="0" algn="l">
              <a:spcBef>
                <a:spcPts val="0"/>
              </a:spcBef>
              <a:spcAft>
                <a:spcPts val="0"/>
              </a:spcAft>
              <a:buNone/>
            </a:pPr>
            <a:r>
              <a:rPr lang="en" sz="1900">
                <a:solidFill>
                  <a:srgbClr val="999999"/>
                </a:solidFill>
              </a:rPr>
              <a:t>1368. Minimum Cost to Make at Least One Valid Path in a Grid</a:t>
            </a:r>
            <a:r>
              <a:rPr lang="en" sz="1900"/>
              <a:t> </a:t>
            </a:r>
            <a:endParaRPr sz="1900"/>
          </a:p>
        </p:txBody>
      </p:sp>
      <p:sp>
        <p:nvSpPr>
          <p:cNvPr id="56" name="Google Shape;56;p13"/>
          <p:cNvSpPr txBox="1"/>
          <p:nvPr/>
        </p:nvSpPr>
        <p:spPr>
          <a:xfrm>
            <a:off x="6716125" y="4566575"/>
            <a:ext cx="222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你们的好朋友Eddie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2"/>
          <p:cNvPicPr preferRelativeResize="0"/>
          <p:nvPr/>
        </p:nvPicPr>
        <p:blipFill>
          <a:blip r:embed="rId3">
            <a:alphaModFix/>
          </a:blip>
          <a:stretch>
            <a:fillRect/>
          </a:stretch>
        </p:blipFill>
        <p:spPr>
          <a:xfrm>
            <a:off x="152400" y="152400"/>
            <a:ext cx="8839200" cy="456605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3"/>
          <p:cNvPicPr preferRelativeResize="0"/>
          <p:nvPr/>
        </p:nvPicPr>
        <p:blipFill>
          <a:blip r:embed="rId3">
            <a:alphaModFix/>
          </a:blip>
          <a:stretch>
            <a:fillRect/>
          </a:stretch>
        </p:blipFill>
        <p:spPr>
          <a:xfrm>
            <a:off x="152400" y="152400"/>
            <a:ext cx="8839201" cy="467755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4"/>
          <p:cNvPicPr preferRelativeResize="0"/>
          <p:nvPr/>
        </p:nvPicPr>
        <p:blipFill>
          <a:blip r:embed="rId3">
            <a:alphaModFix/>
          </a:blip>
          <a:stretch>
            <a:fillRect/>
          </a:stretch>
        </p:blipFill>
        <p:spPr>
          <a:xfrm>
            <a:off x="152400" y="152400"/>
            <a:ext cx="8839198" cy="476223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5"/>
          <p:cNvPicPr preferRelativeResize="0"/>
          <p:nvPr/>
        </p:nvPicPr>
        <p:blipFill>
          <a:blip r:embed="rId3">
            <a:alphaModFix/>
          </a:blip>
          <a:stretch>
            <a:fillRect/>
          </a:stretch>
        </p:blipFill>
        <p:spPr>
          <a:xfrm>
            <a:off x="152400" y="152400"/>
            <a:ext cx="8839201" cy="46382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6"/>
          <p:cNvPicPr preferRelativeResize="0"/>
          <p:nvPr/>
        </p:nvPicPr>
        <p:blipFill>
          <a:blip r:embed="rId3">
            <a:alphaModFix/>
          </a:blip>
          <a:stretch>
            <a:fillRect/>
          </a:stretch>
        </p:blipFill>
        <p:spPr>
          <a:xfrm>
            <a:off x="152400" y="152400"/>
            <a:ext cx="8839201" cy="4572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7"/>
          <p:cNvPicPr preferRelativeResize="0"/>
          <p:nvPr/>
        </p:nvPicPr>
        <p:blipFill>
          <a:blip r:embed="rId3">
            <a:alphaModFix/>
          </a:blip>
          <a:stretch>
            <a:fillRect/>
          </a:stretch>
        </p:blipFill>
        <p:spPr>
          <a:xfrm>
            <a:off x="152400" y="152400"/>
            <a:ext cx="8839201" cy="462676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8"/>
          <p:cNvPicPr preferRelativeResize="0"/>
          <p:nvPr/>
        </p:nvPicPr>
        <p:blipFill>
          <a:blip r:embed="rId3">
            <a:alphaModFix/>
          </a:blip>
          <a:stretch>
            <a:fillRect/>
          </a:stretch>
        </p:blipFill>
        <p:spPr>
          <a:xfrm>
            <a:off x="430225" y="79925"/>
            <a:ext cx="7867183" cy="5063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Dijikstra核心思想</a:t>
            </a:r>
            <a:endParaRPr/>
          </a:p>
        </p:txBody>
      </p:sp>
      <p:sp>
        <p:nvSpPr>
          <p:cNvPr id="162" name="Google Shape;162;p29"/>
          <p:cNvSpPr txBox="1"/>
          <p:nvPr>
            <p:ph idx="1" type="body"/>
          </p:nvPr>
        </p:nvSpPr>
        <p:spPr>
          <a:xfrm>
            <a:off x="311700" y="1152475"/>
            <a:ext cx="8520600" cy="316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我们从起点u作为中心慢慢的向四周扩散，同时我们不断更新到达其他点的最短距离。</a:t>
            </a:r>
            <a:endParaRPr sz="2400"/>
          </a:p>
          <a:p>
            <a:pPr indent="0" lvl="0" marL="0" rtl="0" algn="l">
              <a:spcBef>
                <a:spcPts val="1200"/>
              </a:spcBef>
              <a:spcAft>
                <a:spcPts val="0"/>
              </a:spcAft>
              <a:buNone/>
            </a:pPr>
            <a:r>
              <a:t/>
            </a:r>
            <a:endParaRPr sz="2400"/>
          </a:p>
          <a:p>
            <a:pPr indent="0" lvl="0" marL="0" rtl="0" algn="l">
              <a:spcBef>
                <a:spcPts val="1200"/>
              </a:spcBef>
              <a:spcAft>
                <a:spcPts val="1200"/>
              </a:spcAft>
              <a:buNone/>
            </a:pPr>
            <a:r>
              <a:rPr lang="en" sz="2400"/>
              <a:t>Dijikstra是一个贪心算法，每一步选择的都是从当前已经到达点出发，到没有visited过点的最小权重的edge，这样来找到达其他点的最短路径。</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30"/>
          <p:cNvPicPr preferRelativeResize="0"/>
          <p:nvPr/>
        </p:nvPicPr>
        <p:blipFill>
          <a:blip r:embed="rId3">
            <a:alphaModFix/>
          </a:blip>
          <a:stretch>
            <a:fillRect/>
          </a:stretch>
        </p:blipFill>
        <p:spPr>
          <a:xfrm>
            <a:off x="0" y="2571750"/>
            <a:ext cx="5724100" cy="2212250"/>
          </a:xfrm>
          <a:prstGeom prst="rect">
            <a:avLst/>
          </a:prstGeom>
          <a:noFill/>
          <a:ln>
            <a:noFill/>
          </a:ln>
        </p:spPr>
      </p:pic>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Dijikstra算法证明 </a:t>
            </a:r>
            <a:endParaRPr/>
          </a:p>
          <a:p>
            <a:pPr indent="0" lvl="0" marL="0" rtl="0" algn="l">
              <a:spcBef>
                <a:spcPts val="0"/>
              </a:spcBef>
              <a:spcAft>
                <a:spcPts val="0"/>
              </a:spcAft>
              <a:buNone/>
            </a:pPr>
            <a:r>
              <a:t/>
            </a:r>
            <a:endParaRPr/>
          </a:p>
        </p:txBody>
      </p:sp>
      <p:pic>
        <p:nvPicPr>
          <p:cNvPr id="169" name="Google Shape;169;p30"/>
          <p:cNvPicPr preferRelativeResize="0"/>
          <p:nvPr/>
        </p:nvPicPr>
        <p:blipFill>
          <a:blip r:embed="rId4">
            <a:alphaModFix/>
          </a:blip>
          <a:stretch>
            <a:fillRect/>
          </a:stretch>
        </p:blipFill>
        <p:spPr>
          <a:xfrm>
            <a:off x="3789163" y="0"/>
            <a:ext cx="5354835" cy="2419350"/>
          </a:xfrm>
          <a:prstGeom prst="rect">
            <a:avLst/>
          </a:prstGeom>
          <a:noFill/>
          <a:ln>
            <a:noFill/>
          </a:ln>
        </p:spPr>
      </p:pic>
      <p:sp>
        <p:nvSpPr>
          <p:cNvPr id="170" name="Google Shape;170;p30"/>
          <p:cNvSpPr txBox="1"/>
          <p:nvPr/>
        </p:nvSpPr>
        <p:spPr>
          <a:xfrm>
            <a:off x="205425" y="1157250"/>
            <a:ext cx="3478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我们知道贪心算法只能保证，在每个单独的一步中，他选择了当前状态的最优解，他并不能保证最后解是最优的。</a:t>
            </a:r>
            <a:endParaRPr/>
          </a:p>
          <a:p>
            <a:pPr indent="0" lvl="0" marL="0" rtl="0" algn="l">
              <a:spcBef>
                <a:spcPts val="0"/>
              </a:spcBef>
              <a:spcAft>
                <a:spcPts val="0"/>
              </a:spcAft>
              <a:buNone/>
            </a:pPr>
            <a:r>
              <a:rPr lang="en"/>
              <a:t>所以Dijikstra是如何来保证最后的结果也是最优的呢？</a:t>
            </a:r>
            <a:endParaRPr/>
          </a:p>
        </p:txBody>
      </p:sp>
      <p:sp>
        <p:nvSpPr>
          <p:cNvPr id="171" name="Google Shape;171;p30"/>
          <p:cNvSpPr txBox="1"/>
          <p:nvPr/>
        </p:nvSpPr>
        <p:spPr>
          <a:xfrm>
            <a:off x="5568600" y="2621825"/>
            <a:ext cx="34788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我们s是起点，U， R是我们已经遍历过的点，我们选择UV是到dijkstra 到V的最短距离，我们这里就用反证法，假设uv不是最短，有另外一条从P的点距离反而比s-&gt;u-&gt;v更短，我们就得到了左边的公式，因为edge都是正数，所以我们发现要想假设成立，p是离visited set更近的点，这和我们已知dijikstra选点矛盾，因</a:t>
            </a:r>
            <a:r>
              <a:rPr lang="en">
                <a:solidFill>
                  <a:schemeClr val="dk1"/>
                </a:solidFill>
              </a:rPr>
              <a:t>知dijikstra</a:t>
            </a:r>
            <a:r>
              <a:rPr lang="en"/>
              <a:t> pq我们优先选择了v作为了更近的点。所以假设contradict，原命题成立</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1"/>
          <p:cNvPicPr preferRelativeResize="0"/>
          <p:nvPr/>
        </p:nvPicPr>
        <p:blipFill>
          <a:blip r:embed="rId3">
            <a:alphaModFix/>
          </a:blip>
          <a:stretch>
            <a:fillRect/>
          </a:stretch>
        </p:blipFill>
        <p:spPr>
          <a:xfrm>
            <a:off x="4572000" y="1714450"/>
            <a:ext cx="3563326" cy="2279700"/>
          </a:xfrm>
          <a:prstGeom prst="rect">
            <a:avLst/>
          </a:prstGeom>
          <a:noFill/>
          <a:ln>
            <a:noFill/>
          </a:ln>
        </p:spPr>
      </p:pic>
      <p:sp>
        <p:nvSpPr>
          <p:cNvPr id="177" name="Google Shape;177;p31"/>
          <p:cNvSpPr txBox="1"/>
          <p:nvPr/>
        </p:nvSpPr>
        <p:spPr>
          <a:xfrm>
            <a:off x="193250" y="193275"/>
            <a:ext cx="6873300" cy="1232400"/>
          </a:xfrm>
          <a:prstGeom prst="rect">
            <a:avLst/>
          </a:prstGeom>
          <a:noFill/>
          <a:ln>
            <a:noFill/>
          </a:ln>
        </p:spPr>
        <p:txBody>
          <a:bodyPr anchorCtr="0" anchor="t" bIns="91425" lIns="91425" spcFirstLastPara="1" rIns="91425" wrap="square" tIns="91425">
            <a:spAutoFit/>
          </a:bodyPr>
          <a:lstStyle/>
          <a:p>
            <a:pPr indent="0" lvl="0" marL="0" rtl="0" algn="l">
              <a:lnSpc>
                <a:spcPct val="170000"/>
              </a:lnSpc>
              <a:spcBef>
                <a:spcPts val="1400"/>
              </a:spcBef>
              <a:spcAft>
                <a:spcPts val="0"/>
              </a:spcAft>
              <a:buNone/>
            </a:pPr>
            <a:r>
              <a:rPr b="1" lang="en" sz="2200">
                <a:solidFill>
                  <a:schemeClr val="dk1"/>
                </a:solidFill>
              </a:rPr>
              <a:t>Dijikstra算法局限</a:t>
            </a:r>
            <a:endParaRPr b="1" sz="2200">
              <a:solidFill>
                <a:schemeClr val="dk1"/>
              </a:solidFill>
            </a:endParaRPr>
          </a:p>
          <a:p>
            <a:pPr indent="0" lvl="0" marL="0" rtl="0" algn="l">
              <a:lnSpc>
                <a:spcPct val="170000"/>
              </a:lnSpc>
              <a:spcBef>
                <a:spcPts val="1400"/>
              </a:spcBef>
              <a:spcAft>
                <a:spcPts val="900"/>
              </a:spcAft>
              <a:buNone/>
            </a:pPr>
            <a:r>
              <a:rPr lang="en" sz="1900">
                <a:solidFill>
                  <a:schemeClr val="dk1"/>
                </a:solidFill>
                <a:latin typeface="Microsoft Yahei"/>
                <a:ea typeface="Microsoft Yahei"/>
                <a:cs typeface="Microsoft Yahei"/>
                <a:sym typeface="Microsoft Yahei"/>
              </a:rPr>
              <a:t>在负weighted edge的情况下，贪心无法选择最后结果最短的边</a:t>
            </a:r>
            <a:endParaRPr sz="1900">
              <a:solidFill>
                <a:schemeClr val="dk1"/>
              </a:solidFill>
              <a:latin typeface="Microsoft Yahei"/>
              <a:ea typeface="Microsoft Yahei"/>
              <a:cs typeface="Microsoft Yahei"/>
              <a:sym typeface="Microsoft Yahei"/>
            </a:endParaRPr>
          </a:p>
        </p:txBody>
      </p:sp>
      <p:pic>
        <p:nvPicPr>
          <p:cNvPr id="178" name="Google Shape;178;p31"/>
          <p:cNvPicPr preferRelativeResize="0"/>
          <p:nvPr/>
        </p:nvPicPr>
        <p:blipFill>
          <a:blip r:embed="rId4">
            <a:alphaModFix/>
          </a:blip>
          <a:stretch>
            <a:fillRect/>
          </a:stretch>
        </p:blipFill>
        <p:spPr>
          <a:xfrm>
            <a:off x="253650" y="1714450"/>
            <a:ext cx="3441650" cy="2170633"/>
          </a:xfrm>
          <a:prstGeom prst="rect">
            <a:avLst/>
          </a:prstGeom>
          <a:noFill/>
          <a:ln>
            <a:noFill/>
          </a:ln>
        </p:spPr>
      </p:pic>
      <p:sp>
        <p:nvSpPr>
          <p:cNvPr id="179" name="Google Shape;179;p31"/>
          <p:cNvSpPr txBox="1"/>
          <p:nvPr/>
        </p:nvSpPr>
        <p:spPr>
          <a:xfrm>
            <a:off x="712750" y="4180050"/>
            <a:ext cx="306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正</a:t>
            </a:r>
            <a:r>
              <a:rPr lang="en"/>
              <a:t>edge没有问题，1 &lt; 2 + 1 + 4</a:t>
            </a:r>
            <a:endParaRPr/>
          </a:p>
        </p:txBody>
      </p:sp>
      <p:sp>
        <p:nvSpPr>
          <p:cNvPr id="180" name="Google Shape;180;p31"/>
          <p:cNvSpPr txBox="1"/>
          <p:nvPr/>
        </p:nvSpPr>
        <p:spPr>
          <a:xfrm>
            <a:off x="4819613" y="4247875"/>
            <a:ext cx="306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负</a:t>
            </a:r>
            <a:r>
              <a:rPr lang="en"/>
              <a:t>edge</a:t>
            </a:r>
            <a:r>
              <a:rPr lang="en"/>
              <a:t>错误答案</a:t>
            </a:r>
            <a:r>
              <a:rPr lang="en"/>
              <a:t>，1 &gt; 2 + 1 - 4 = -1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热烈恭喜</a:t>
            </a:r>
            <a:r>
              <a:rPr b="1" lang="en">
                <a:solidFill>
                  <a:srgbClr val="FF0000"/>
                </a:solidFill>
              </a:rPr>
              <a:t>花花姐</a:t>
            </a:r>
            <a:r>
              <a:rPr lang="en"/>
              <a:t>拿到微软63 offer!!</a:t>
            </a:r>
            <a:endParaRPr/>
          </a:p>
        </p:txBody>
      </p:sp>
      <p:sp>
        <p:nvSpPr>
          <p:cNvPr id="62" name="Google Shape;62;p14"/>
          <p:cNvSpPr txBox="1"/>
          <p:nvPr>
            <p:ph idx="1" type="body"/>
          </p:nvPr>
        </p:nvSpPr>
        <p:spPr>
          <a:xfrm>
            <a:off x="311700" y="1152475"/>
            <a:ext cx="5556000" cy="21147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2800">
                <a:solidFill>
                  <a:schemeClr val="dk1"/>
                </a:solidFill>
              </a:rPr>
              <a:t>2021年7月开始刷题</a:t>
            </a:r>
            <a:endParaRPr sz="2800">
              <a:solidFill>
                <a:schemeClr val="dk1"/>
              </a:solidFill>
            </a:endParaRPr>
          </a:p>
          <a:p>
            <a:pPr indent="0" lvl="0" marL="0" rtl="0" algn="l">
              <a:spcBef>
                <a:spcPts val="1200"/>
              </a:spcBef>
              <a:spcAft>
                <a:spcPts val="0"/>
              </a:spcAft>
              <a:buNone/>
            </a:pPr>
            <a:r>
              <a:rPr lang="en" sz="2800">
                <a:solidFill>
                  <a:schemeClr val="dk1"/>
                </a:solidFill>
              </a:rPr>
              <a:t>9月练手了不少家</a:t>
            </a:r>
            <a:endParaRPr sz="2800">
              <a:solidFill>
                <a:schemeClr val="dk1"/>
              </a:solidFill>
            </a:endParaRPr>
          </a:p>
          <a:p>
            <a:pPr indent="0" lvl="0" marL="0" rtl="0" algn="l">
              <a:spcBef>
                <a:spcPts val="1200"/>
              </a:spcBef>
              <a:spcAft>
                <a:spcPts val="0"/>
              </a:spcAft>
              <a:buNone/>
            </a:pPr>
            <a:r>
              <a:rPr lang="en" sz="2800">
                <a:solidFill>
                  <a:schemeClr val="dk1"/>
                </a:solidFill>
              </a:rPr>
              <a:t>10月20日onsite微软上岸</a:t>
            </a:r>
            <a:endParaRPr sz="2800">
              <a:solidFill>
                <a:schemeClr val="dk1"/>
              </a:solidFill>
            </a:endParaRPr>
          </a:p>
          <a:p>
            <a:pPr indent="0" lvl="0" marL="0" rtl="0" algn="l">
              <a:spcBef>
                <a:spcPts val="1200"/>
              </a:spcBef>
              <a:spcAft>
                <a:spcPts val="1200"/>
              </a:spcAft>
              <a:buNone/>
            </a:pPr>
            <a:r>
              <a:rPr lang="en" sz="2800">
                <a:solidFill>
                  <a:schemeClr val="dk1"/>
                </a:solidFill>
              </a:rPr>
              <a:t>来给大家分享经验</a:t>
            </a:r>
            <a:endParaRPr sz="2800">
              <a:solidFill>
                <a:schemeClr val="dk1"/>
              </a:solidFill>
            </a:endParaRPr>
          </a:p>
        </p:txBody>
      </p:sp>
      <p:pic>
        <p:nvPicPr>
          <p:cNvPr id="63" name="Google Shape;63;p14"/>
          <p:cNvPicPr preferRelativeResize="0"/>
          <p:nvPr/>
        </p:nvPicPr>
        <p:blipFill>
          <a:blip r:embed="rId3">
            <a:alphaModFix/>
          </a:blip>
          <a:stretch>
            <a:fillRect/>
          </a:stretch>
        </p:blipFill>
        <p:spPr>
          <a:xfrm>
            <a:off x="0" y="3267063"/>
            <a:ext cx="2114550" cy="1876425"/>
          </a:xfrm>
          <a:prstGeom prst="rect">
            <a:avLst/>
          </a:prstGeom>
          <a:noFill/>
          <a:ln>
            <a:noFill/>
          </a:ln>
        </p:spPr>
      </p:pic>
      <p:pic>
        <p:nvPicPr>
          <p:cNvPr id="64" name="Google Shape;64;p14"/>
          <p:cNvPicPr preferRelativeResize="0"/>
          <p:nvPr/>
        </p:nvPicPr>
        <p:blipFill>
          <a:blip r:embed="rId4">
            <a:alphaModFix/>
          </a:blip>
          <a:stretch>
            <a:fillRect/>
          </a:stretch>
        </p:blipFill>
        <p:spPr>
          <a:xfrm>
            <a:off x="7029450" y="2920190"/>
            <a:ext cx="2114550" cy="2237610"/>
          </a:xfrm>
          <a:prstGeom prst="rect">
            <a:avLst/>
          </a:prstGeom>
          <a:noFill/>
          <a:ln>
            <a:noFill/>
          </a:ln>
        </p:spPr>
      </p:pic>
      <p:pic>
        <p:nvPicPr>
          <p:cNvPr id="65" name="Google Shape;65;p14"/>
          <p:cNvPicPr preferRelativeResize="0"/>
          <p:nvPr/>
        </p:nvPicPr>
        <p:blipFill>
          <a:blip r:embed="rId5">
            <a:alphaModFix/>
          </a:blip>
          <a:stretch>
            <a:fillRect/>
          </a:stretch>
        </p:blipFill>
        <p:spPr>
          <a:xfrm>
            <a:off x="3904825" y="3267075"/>
            <a:ext cx="2066925" cy="1876427"/>
          </a:xfrm>
          <a:prstGeom prst="rect">
            <a:avLst/>
          </a:prstGeom>
          <a:noFill/>
          <a:ln>
            <a:noFill/>
          </a:ln>
        </p:spPr>
      </p:pic>
      <p:pic>
        <p:nvPicPr>
          <p:cNvPr id="66" name="Google Shape;66;p14"/>
          <p:cNvPicPr preferRelativeResize="0"/>
          <p:nvPr/>
        </p:nvPicPr>
        <p:blipFill>
          <a:blip r:embed="rId6">
            <a:alphaModFix/>
          </a:blip>
          <a:stretch>
            <a:fillRect/>
          </a:stretch>
        </p:blipFill>
        <p:spPr>
          <a:xfrm>
            <a:off x="2114550" y="3267175"/>
            <a:ext cx="1790273" cy="1876425"/>
          </a:xfrm>
          <a:prstGeom prst="rect">
            <a:avLst/>
          </a:prstGeom>
          <a:noFill/>
          <a:ln>
            <a:noFill/>
          </a:ln>
        </p:spPr>
      </p:pic>
      <p:pic>
        <p:nvPicPr>
          <p:cNvPr id="67" name="Google Shape;67;p14"/>
          <p:cNvPicPr preferRelativeResize="0"/>
          <p:nvPr/>
        </p:nvPicPr>
        <p:blipFill>
          <a:blip r:embed="rId7">
            <a:alphaModFix/>
          </a:blip>
          <a:stretch>
            <a:fillRect/>
          </a:stretch>
        </p:blipFill>
        <p:spPr>
          <a:xfrm>
            <a:off x="4130075" y="1225537"/>
            <a:ext cx="2066925" cy="1833725"/>
          </a:xfrm>
          <a:prstGeom prst="rect">
            <a:avLst/>
          </a:prstGeom>
          <a:noFill/>
          <a:ln>
            <a:noFill/>
          </a:ln>
        </p:spPr>
      </p:pic>
      <p:pic>
        <p:nvPicPr>
          <p:cNvPr id="68" name="Google Shape;68;p14"/>
          <p:cNvPicPr preferRelativeResize="0"/>
          <p:nvPr/>
        </p:nvPicPr>
        <p:blipFill>
          <a:blip r:embed="rId8">
            <a:alphaModFix/>
          </a:blip>
          <a:stretch>
            <a:fillRect/>
          </a:stretch>
        </p:blipFill>
        <p:spPr>
          <a:xfrm>
            <a:off x="6384700" y="-4925"/>
            <a:ext cx="2447600" cy="2072053"/>
          </a:xfrm>
          <a:prstGeom prst="rect">
            <a:avLst/>
          </a:prstGeom>
          <a:noFill/>
          <a:ln>
            <a:noFill/>
          </a:ln>
        </p:spPr>
      </p:pic>
      <p:pic>
        <p:nvPicPr>
          <p:cNvPr id="69" name="Google Shape;69;p14"/>
          <p:cNvPicPr preferRelativeResize="0"/>
          <p:nvPr/>
        </p:nvPicPr>
        <p:blipFill>
          <a:blip r:embed="rId9">
            <a:alphaModFix/>
          </a:blip>
          <a:stretch>
            <a:fillRect/>
          </a:stretch>
        </p:blipFill>
        <p:spPr>
          <a:xfrm>
            <a:off x="6419287" y="1867778"/>
            <a:ext cx="2378436" cy="1022650"/>
          </a:xfrm>
          <a:prstGeom prst="rect">
            <a:avLst/>
          </a:prstGeom>
          <a:noFill/>
          <a:ln>
            <a:noFill/>
          </a:ln>
        </p:spPr>
      </p:pic>
      <p:pic>
        <p:nvPicPr>
          <p:cNvPr id="70" name="Google Shape;70;p14"/>
          <p:cNvPicPr preferRelativeResize="0"/>
          <p:nvPr/>
        </p:nvPicPr>
        <p:blipFill>
          <a:blip r:embed="rId10">
            <a:alphaModFix/>
          </a:blip>
          <a:stretch>
            <a:fillRect/>
          </a:stretch>
        </p:blipFill>
        <p:spPr>
          <a:xfrm>
            <a:off x="7139585" y="919150"/>
            <a:ext cx="937835" cy="9486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nvSpPr>
        <p:spPr>
          <a:xfrm>
            <a:off x="0" y="181175"/>
            <a:ext cx="4650600" cy="2892600"/>
          </a:xfrm>
          <a:prstGeom prst="rect">
            <a:avLst/>
          </a:prstGeom>
          <a:noFill/>
          <a:ln>
            <a:noFill/>
          </a:ln>
        </p:spPr>
        <p:txBody>
          <a:bodyPr anchorCtr="0" anchor="t" bIns="91425" lIns="91425" spcFirstLastPara="1" rIns="91425" wrap="square" tIns="91425">
            <a:spAutoFit/>
          </a:bodyPr>
          <a:lstStyle/>
          <a:p>
            <a:pPr indent="0" lvl="0" marL="0" marR="76200" rtl="0" algn="l">
              <a:lnSpc>
                <a:spcPct val="115000"/>
              </a:lnSpc>
              <a:spcBef>
                <a:spcPts val="800"/>
              </a:spcBef>
              <a:spcAft>
                <a:spcPts val="3500"/>
              </a:spcAft>
              <a:buNone/>
            </a:pPr>
            <a:r>
              <a:rPr lang="en" sz="1550">
                <a:solidFill>
                  <a:schemeClr val="dk1"/>
                </a:solidFill>
                <a:highlight>
                  <a:srgbClr val="FFFFFF"/>
                </a:highlight>
                <a:latin typeface="Verdana"/>
                <a:ea typeface="Verdana"/>
                <a:cs typeface="Verdana"/>
                <a:sym typeface="Verdana"/>
              </a:rPr>
              <a:t>Dijkstra算法可以解决无负权图的最短路径问题，只能应付单源起点的情况，算法要求两个集合，开始所有点在第二个集合，然后将起点加入第一个集合，接着第二个集合剩下的点哪个离起点距离最小，就加入第一个集合，并对其相关的边进行松弛，如此循环直到所有点都进入集合。每个点都加进集合需要循环n次，每个点进入集合又要对不在集合的点距离进行更新，内层又要循环n次。开始将map全部初始化为INF（一个很大的数），这样松弛的时候比较轻松</a:t>
            </a:r>
            <a:endParaRPr sz="1600">
              <a:solidFill>
                <a:schemeClr val="dk1"/>
              </a:solidFill>
              <a:highlight>
                <a:srgbClr val="FFFFFF"/>
              </a:highlight>
              <a:latin typeface="Microsoft Yahei"/>
              <a:ea typeface="Microsoft Yahei"/>
              <a:cs typeface="Microsoft Yahei"/>
              <a:sym typeface="Microsoft Yahei"/>
            </a:endParaRPr>
          </a:p>
        </p:txBody>
      </p:sp>
      <p:pic>
        <p:nvPicPr>
          <p:cNvPr id="186" name="Google Shape;186;p32"/>
          <p:cNvPicPr preferRelativeResize="0"/>
          <p:nvPr/>
        </p:nvPicPr>
        <p:blipFill>
          <a:blip r:embed="rId3">
            <a:alphaModFix/>
          </a:blip>
          <a:stretch>
            <a:fillRect/>
          </a:stretch>
        </p:blipFill>
        <p:spPr>
          <a:xfrm>
            <a:off x="4493400" y="342074"/>
            <a:ext cx="4650600" cy="4459363"/>
          </a:xfrm>
          <a:prstGeom prst="rect">
            <a:avLst/>
          </a:prstGeom>
          <a:noFill/>
          <a:ln>
            <a:noFill/>
          </a:ln>
        </p:spPr>
      </p:pic>
      <p:pic>
        <p:nvPicPr>
          <p:cNvPr id="187" name="Google Shape;187;p32"/>
          <p:cNvPicPr preferRelativeResize="0"/>
          <p:nvPr/>
        </p:nvPicPr>
        <p:blipFill>
          <a:blip r:embed="rId4">
            <a:alphaModFix/>
          </a:blip>
          <a:stretch>
            <a:fillRect/>
          </a:stretch>
        </p:blipFill>
        <p:spPr>
          <a:xfrm>
            <a:off x="152400" y="3238250"/>
            <a:ext cx="3998167" cy="1752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rgbClr val="121212"/>
                </a:solidFill>
                <a:highlight>
                  <a:srgbClr val="FFFFFF"/>
                </a:highlight>
                <a:latin typeface="Microsoft Yahei"/>
                <a:ea typeface="Microsoft Yahei"/>
                <a:cs typeface="Microsoft Yahei"/>
                <a:sym typeface="Microsoft Yahei"/>
              </a:rPr>
              <a:t>性质：有V个顶点的图至多有V(V-1)/2条边, 所以E ~ V^2</a:t>
            </a:r>
            <a:endParaRPr b="1" sz="3400"/>
          </a:p>
        </p:txBody>
      </p:sp>
      <p:pic>
        <p:nvPicPr>
          <p:cNvPr id="193" name="Google Shape;193;p33"/>
          <p:cNvPicPr preferRelativeResize="0"/>
          <p:nvPr/>
        </p:nvPicPr>
        <p:blipFill>
          <a:blip r:embed="rId3">
            <a:alphaModFix/>
          </a:blip>
          <a:stretch>
            <a:fillRect/>
          </a:stretch>
        </p:blipFill>
        <p:spPr>
          <a:xfrm>
            <a:off x="152400" y="1170125"/>
            <a:ext cx="8839203" cy="3536938"/>
          </a:xfrm>
          <a:prstGeom prst="rect">
            <a:avLst/>
          </a:prstGeom>
          <a:noFill/>
          <a:ln>
            <a:noFill/>
          </a:ln>
        </p:spPr>
      </p:pic>
      <p:sp>
        <p:nvSpPr>
          <p:cNvPr id="194" name="Google Shape;194;p33"/>
          <p:cNvSpPr txBox="1"/>
          <p:nvPr/>
        </p:nvSpPr>
        <p:spPr>
          <a:xfrm>
            <a:off x="7126825" y="2730525"/>
            <a:ext cx="1864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和</a:t>
            </a:r>
            <a:r>
              <a:rPr lang="en"/>
              <a:t>我们之前讲的prime的mst一样</a:t>
            </a:r>
            <a:endParaRPr/>
          </a:p>
          <a:p>
            <a:pPr indent="0" lvl="0" marL="0" rtl="0" algn="l">
              <a:spcBef>
                <a:spcPts val="0"/>
              </a:spcBef>
              <a:spcAft>
                <a:spcPts val="0"/>
              </a:spcAft>
              <a:buNone/>
            </a:pPr>
            <a:r>
              <a:rPr lang="en"/>
              <a:t>稠密图我们用基础实现版本V2快</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稀疏图我们用pq版本ElogV快</a:t>
            </a:r>
            <a:endParaRPr/>
          </a:p>
        </p:txBody>
      </p:sp>
      <p:sp>
        <p:nvSpPr>
          <p:cNvPr id="195" name="Google Shape;195;p33"/>
          <p:cNvSpPr txBox="1"/>
          <p:nvPr/>
        </p:nvSpPr>
        <p:spPr>
          <a:xfrm>
            <a:off x="123075" y="2167400"/>
            <a:ext cx="1864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Difference between Binary Heap, Binomial Heap and Fibonacci Heap</a:t>
            </a:r>
            <a:r>
              <a:rPr lang="en">
                <a:solidFill>
                  <a:schemeClr val="dk1"/>
                </a:solidFill>
              </a:rPr>
              <a:t> </a:t>
            </a:r>
            <a:endParaRPr/>
          </a:p>
        </p:txBody>
      </p:sp>
      <p:pic>
        <p:nvPicPr>
          <p:cNvPr id="196" name="Google Shape;196;p33"/>
          <p:cNvPicPr preferRelativeResize="0"/>
          <p:nvPr/>
        </p:nvPicPr>
        <p:blipFill>
          <a:blip r:embed="rId5">
            <a:alphaModFix/>
          </a:blip>
          <a:stretch>
            <a:fillRect/>
          </a:stretch>
        </p:blipFill>
        <p:spPr>
          <a:xfrm>
            <a:off x="123075" y="3214100"/>
            <a:ext cx="1564675" cy="867353"/>
          </a:xfrm>
          <a:prstGeom prst="rect">
            <a:avLst/>
          </a:prstGeom>
          <a:noFill/>
          <a:ln>
            <a:noFill/>
          </a:ln>
        </p:spPr>
      </p:pic>
      <p:pic>
        <p:nvPicPr>
          <p:cNvPr id="197" name="Google Shape;197;p33"/>
          <p:cNvPicPr preferRelativeResize="0"/>
          <p:nvPr/>
        </p:nvPicPr>
        <p:blipFill>
          <a:blip r:embed="rId6">
            <a:alphaModFix/>
          </a:blip>
          <a:stretch>
            <a:fillRect/>
          </a:stretch>
        </p:blipFill>
        <p:spPr>
          <a:xfrm>
            <a:off x="123076" y="4081450"/>
            <a:ext cx="1770096" cy="1088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4"/>
          <p:cNvPicPr preferRelativeResize="0"/>
          <p:nvPr/>
        </p:nvPicPr>
        <p:blipFill>
          <a:blip r:embed="rId3">
            <a:alphaModFix/>
          </a:blip>
          <a:stretch>
            <a:fillRect/>
          </a:stretch>
        </p:blipFill>
        <p:spPr>
          <a:xfrm>
            <a:off x="0" y="0"/>
            <a:ext cx="3194530" cy="5143500"/>
          </a:xfrm>
          <a:prstGeom prst="rect">
            <a:avLst/>
          </a:prstGeom>
          <a:noFill/>
          <a:ln>
            <a:noFill/>
          </a:ln>
        </p:spPr>
      </p:pic>
      <p:pic>
        <p:nvPicPr>
          <p:cNvPr id="203" name="Google Shape;203;p34"/>
          <p:cNvPicPr preferRelativeResize="0"/>
          <p:nvPr/>
        </p:nvPicPr>
        <p:blipFill>
          <a:blip r:embed="rId4">
            <a:alphaModFix/>
          </a:blip>
          <a:stretch>
            <a:fillRect/>
          </a:stretch>
        </p:blipFill>
        <p:spPr>
          <a:xfrm>
            <a:off x="4146150" y="0"/>
            <a:ext cx="4997849" cy="2660224"/>
          </a:xfrm>
          <a:prstGeom prst="rect">
            <a:avLst/>
          </a:prstGeom>
          <a:noFill/>
          <a:ln>
            <a:noFill/>
          </a:ln>
        </p:spPr>
      </p:pic>
      <p:sp>
        <p:nvSpPr>
          <p:cNvPr id="204" name="Google Shape;204;p34"/>
          <p:cNvSpPr txBox="1"/>
          <p:nvPr/>
        </p:nvSpPr>
        <p:spPr>
          <a:xfrm>
            <a:off x="2791575" y="1568525"/>
            <a:ext cx="114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基础V2实现</a:t>
            </a:r>
            <a:endParaRPr/>
          </a:p>
        </p:txBody>
      </p:sp>
      <p:sp>
        <p:nvSpPr>
          <p:cNvPr id="205" name="Google Shape;205;p34"/>
          <p:cNvSpPr txBox="1"/>
          <p:nvPr/>
        </p:nvSpPr>
        <p:spPr>
          <a:xfrm>
            <a:off x="2235675" y="3615525"/>
            <a:ext cx="19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优化ElogV简化</a:t>
            </a:r>
            <a:r>
              <a:rPr lang="en"/>
              <a:t>实现</a:t>
            </a:r>
            <a:endParaRPr/>
          </a:p>
        </p:txBody>
      </p:sp>
      <p:pic>
        <p:nvPicPr>
          <p:cNvPr id="206" name="Google Shape;206;p34"/>
          <p:cNvPicPr preferRelativeResize="0"/>
          <p:nvPr/>
        </p:nvPicPr>
        <p:blipFill>
          <a:blip r:embed="rId5">
            <a:alphaModFix/>
          </a:blip>
          <a:stretch>
            <a:fillRect/>
          </a:stretch>
        </p:blipFill>
        <p:spPr>
          <a:xfrm>
            <a:off x="4176375" y="2697600"/>
            <a:ext cx="4967625" cy="2445901"/>
          </a:xfrm>
          <a:prstGeom prst="rect">
            <a:avLst/>
          </a:prstGeom>
          <a:noFill/>
          <a:ln>
            <a:noFill/>
          </a:ln>
        </p:spPr>
      </p:pic>
      <p:sp>
        <p:nvSpPr>
          <p:cNvPr id="207" name="Google Shape;207;p34"/>
          <p:cNvSpPr txBox="1"/>
          <p:nvPr/>
        </p:nvSpPr>
        <p:spPr>
          <a:xfrm>
            <a:off x="2205425" y="4015725"/>
            <a:ext cx="1940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此</a:t>
            </a:r>
            <a:r>
              <a:rPr lang="en"/>
              <a:t>简化版本写法简单但是会有重复点进pq</a:t>
            </a:r>
            <a:endParaRPr/>
          </a:p>
          <a:p>
            <a:pPr indent="0" lvl="0" marL="0" rtl="0" algn="l">
              <a:spcBef>
                <a:spcPts val="0"/>
              </a:spcBef>
              <a:spcAft>
                <a:spcPts val="0"/>
              </a:spcAft>
              <a:buNone/>
            </a:pPr>
            <a:r>
              <a:rPr lang="en"/>
              <a:t>其他题目可能会LTE，如787</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5"/>
          <p:cNvPicPr preferRelativeResize="0"/>
          <p:nvPr/>
        </p:nvPicPr>
        <p:blipFill>
          <a:blip r:embed="rId3">
            <a:alphaModFix/>
          </a:blip>
          <a:stretch>
            <a:fillRect/>
          </a:stretch>
        </p:blipFill>
        <p:spPr>
          <a:xfrm>
            <a:off x="0" y="0"/>
            <a:ext cx="3741200" cy="5143501"/>
          </a:xfrm>
          <a:prstGeom prst="rect">
            <a:avLst/>
          </a:prstGeom>
          <a:noFill/>
          <a:ln>
            <a:noFill/>
          </a:ln>
        </p:spPr>
      </p:pic>
      <p:pic>
        <p:nvPicPr>
          <p:cNvPr id="213" name="Google Shape;213;p35"/>
          <p:cNvPicPr preferRelativeResize="0"/>
          <p:nvPr/>
        </p:nvPicPr>
        <p:blipFill>
          <a:blip r:embed="rId4">
            <a:alphaModFix/>
          </a:blip>
          <a:stretch>
            <a:fillRect/>
          </a:stretch>
        </p:blipFill>
        <p:spPr>
          <a:xfrm>
            <a:off x="3531150" y="0"/>
            <a:ext cx="5612851" cy="3054776"/>
          </a:xfrm>
          <a:prstGeom prst="rect">
            <a:avLst/>
          </a:prstGeom>
          <a:noFill/>
          <a:ln>
            <a:noFill/>
          </a:ln>
        </p:spPr>
      </p:pic>
      <p:pic>
        <p:nvPicPr>
          <p:cNvPr id="214" name="Google Shape;214;p35"/>
          <p:cNvPicPr preferRelativeResize="0"/>
          <p:nvPr/>
        </p:nvPicPr>
        <p:blipFill>
          <a:blip r:embed="rId5">
            <a:alphaModFix/>
          </a:blip>
          <a:stretch>
            <a:fillRect/>
          </a:stretch>
        </p:blipFill>
        <p:spPr>
          <a:xfrm>
            <a:off x="3695775" y="3071025"/>
            <a:ext cx="2429550" cy="2036075"/>
          </a:xfrm>
          <a:prstGeom prst="rect">
            <a:avLst/>
          </a:prstGeom>
          <a:noFill/>
          <a:ln>
            <a:noFill/>
          </a:ln>
        </p:spPr>
      </p:pic>
      <p:pic>
        <p:nvPicPr>
          <p:cNvPr id="215" name="Google Shape;215;p35"/>
          <p:cNvPicPr preferRelativeResize="0"/>
          <p:nvPr/>
        </p:nvPicPr>
        <p:blipFill>
          <a:blip r:embed="rId6">
            <a:alphaModFix/>
          </a:blip>
          <a:stretch>
            <a:fillRect/>
          </a:stretch>
        </p:blipFill>
        <p:spPr>
          <a:xfrm>
            <a:off x="6461936" y="2571749"/>
            <a:ext cx="2682063" cy="2571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下面的留给下一次再讲吧，题目挺多的</a:t>
            </a:r>
            <a:endParaRPr/>
          </a:p>
        </p:txBody>
      </p:sp>
      <p:sp>
        <p:nvSpPr>
          <p:cNvPr id="221" name="Google Shape;221;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7"/>
          <p:cNvPicPr preferRelativeResize="0"/>
          <p:nvPr/>
        </p:nvPicPr>
        <p:blipFill>
          <a:blip r:embed="rId3">
            <a:alphaModFix/>
          </a:blip>
          <a:stretch>
            <a:fillRect/>
          </a:stretch>
        </p:blipFill>
        <p:spPr>
          <a:xfrm>
            <a:off x="0" y="0"/>
            <a:ext cx="5189725" cy="1737025"/>
          </a:xfrm>
          <a:prstGeom prst="rect">
            <a:avLst/>
          </a:prstGeom>
          <a:noFill/>
          <a:ln>
            <a:noFill/>
          </a:ln>
        </p:spPr>
      </p:pic>
      <p:pic>
        <p:nvPicPr>
          <p:cNvPr id="227" name="Google Shape;227;p37"/>
          <p:cNvPicPr preferRelativeResize="0"/>
          <p:nvPr/>
        </p:nvPicPr>
        <p:blipFill>
          <a:blip r:embed="rId4">
            <a:alphaModFix/>
          </a:blip>
          <a:stretch>
            <a:fillRect/>
          </a:stretch>
        </p:blipFill>
        <p:spPr>
          <a:xfrm>
            <a:off x="0" y="1920200"/>
            <a:ext cx="2150225" cy="2609550"/>
          </a:xfrm>
          <a:prstGeom prst="rect">
            <a:avLst/>
          </a:prstGeom>
          <a:noFill/>
          <a:ln>
            <a:noFill/>
          </a:ln>
        </p:spPr>
      </p:pic>
      <p:pic>
        <p:nvPicPr>
          <p:cNvPr id="228" name="Google Shape;228;p37"/>
          <p:cNvPicPr preferRelativeResize="0"/>
          <p:nvPr/>
        </p:nvPicPr>
        <p:blipFill>
          <a:blip r:embed="rId5">
            <a:alphaModFix/>
          </a:blip>
          <a:stretch>
            <a:fillRect/>
          </a:stretch>
        </p:blipFill>
        <p:spPr>
          <a:xfrm>
            <a:off x="2150225" y="1920200"/>
            <a:ext cx="2231588" cy="2609549"/>
          </a:xfrm>
          <a:prstGeom prst="rect">
            <a:avLst/>
          </a:prstGeom>
          <a:noFill/>
          <a:ln>
            <a:noFill/>
          </a:ln>
        </p:spPr>
      </p:pic>
      <p:pic>
        <p:nvPicPr>
          <p:cNvPr id="229" name="Google Shape;229;p37"/>
          <p:cNvPicPr preferRelativeResize="0"/>
          <p:nvPr/>
        </p:nvPicPr>
        <p:blipFill>
          <a:blip r:embed="rId6">
            <a:alphaModFix/>
          </a:blip>
          <a:stretch>
            <a:fillRect/>
          </a:stretch>
        </p:blipFill>
        <p:spPr>
          <a:xfrm>
            <a:off x="4381825" y="1627150"/>
            <a:ext cx="4824624" cy="2219525"/>
          </a:xfrm>
          <a:prstGeom prst="rect">
            <a:avLst/>
          </a:prstGeom>
          <a:noFill/>
          <a:ln>
            <a:noFill/>
          </a:ln>
        </p:spPr>
      </p:pic>
      <p:sp>
        <p:nvSpPr>
          <p:cNvPr id="230" name="Google Shape;230;p37"/>
          <p:cNvSpPr txBox="1"/>
          <p:nvPr/>
        </p:nvSpPr>
        <p:spPr>
          <a:xfrm>
            <a:off x="5357850" y="79325"/>
            <a:ext cx="3487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这里有了stop限制，我们首次进不一定是最优，还需要把剩余stop考虑进来。</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这题是dijikstra with variation</a:t>
            </a:r>
            <a:endParaRPr/>
          </a:p>
        </p:txBody>
      </p:sp>
      <p:sp>
        <p:nvSpPr>
          <p:cNvPr id="231" name="Google Shape;231;p37"/>
          <p:cNvSpPr txBox="1"/>
          <p:nvPr/>
        </p:nvSpPr>
        <p:spPr>
          <a:xfrm>
            <a:off x="4352200" y="3989100"/>
            <a:ext cx="4315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424242"/>
                </a:solidFill>
                <a:highlight>
                  <a:srgbClr val="FFFFFF"/>
                </a:highlight>
                <a:latin typeface="Microsoft Yahei"/>
                <a:ea typeface="Microsoft Yahei"/>
                <a:cs typeface="Microsoft Yahei"/>
                <a:sym typeface="Microsoft Yahei"/>
              </a:rPr>
              <a:t> In dijkstra we store the min cost taken to reach that node whereas we can't do that here as if number of stops exceed then that min cost would not be the same in case we took the different path. This problem can be called more as a BFS problem instead of Dijkstra.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8"/>
          <p:cNvPicPr preferRelativeResize="0"/>
          <p:nvPr/>
        </p:nvPicPr>
        <p:blipFill>
          <a:blip r:embed="rId3">
            <a:alphaModFix/>
          </a:blip>
          <a:stretch>
            <a:fillRect/>
          </a:stretch>
        </p:blipFill>
        <p:spPr>
          <a:xfrm>
            <a:off x="152400" y="152400"/>
            <a:ext cx="6954607" cy="4838701"/>
          </a:xfrm>
          <a:prstGeom prst="rect">
            <a:avLst/>
          </a:prstGeom>
          <a:noFill/>
          <a:ln>
            <a:noFill/>
          </a:ln>
        </p:spPr>
      </p:pic>
      <p:sp>
        <p:nvSpPr>
          <p:cNvPr id="237" name="Google Shape;237;p38"/>
          <p:cNvSpPr txBox="1"/>
          <p:nvPr/>
        </p:nvSpPr>
        <p:spPr>
          <a:xfrm>
            <a:off x="6559950" y="802225"/>
            <a:ext cx="1867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我们从A出发到目的地E，最多2个stop</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3" name="Google Shape;243;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4" name="Google Shape;244;p39"/>
          <p:cNvPicPr preferRelativeResize="0"/>
          <p:nvPr/>
        </p:nvPicPr>
        <p:blipFill>
          <a:blip r:embed="rId3">
            <a:alphaModFix/>
          </a:blip>
          <a:stretch>
            <a:fillRect/>
          </a:stretch>
        </p:blipFill>
        <p:spPr>
          <a:xfrm>
            <a:off x="0" y="271242"/>
            <a:ext cx="9144000" cy="460101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0" name="Google Shape;250;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1" name="Google Shape;251;p40"/>
          <p:cNvPicPr preferRelativeResize="0"/>
          <p:nvPr/>
        </p:nvPicPr>
        <p:blipFill>
          <a:blip r:embed="rId3">
            <a:alphaModFix/>
          </a:blip>
          <a:stretch>
            <a:fillRect/>
          </a:stretch>
        </p:blipFill>
        <p:spPr>
          <a:xfrm>
            <a:off x="0" y="273167"/>
            <a:ext cx="9143999" cy="459716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7" name="Google Shape;257;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8" name="Google Shape;258;p41"/>
          <p:cNvPicPr preferRelativeResize="0"/>
          <p:nvPr/>
        </p:nvPicPr>
        <p:blipFill>
          <a:blip r:embed="rId3">
            <a:alphaModFix/>
          </a:blip>
          <a:stretch>
            <a:fillRect/>
          </a:stretch>
        </p:blipFill>
        <p:spPr>
          <a:xfrm>
            <a:off x="0" y="170083"/>
            <a:ext cx="9143999" cy="4803333"/>
          </a:xfrm>
          <a:prstGeom prst="rect">
            <a:avLst/>
          </a:prstGeom>
          <a:noFill/>
          <a:ln>
            <a:noFill/>
          </a:ln>
        </p:spPr>
      </p:pic>
      <p:sp>
        <p:nvSpPr>
          <p:cNvPr id="259" name="Google Shape;259;p41"/>
          <p:cNvSpPr txBox="1"/>
          <p:nvPr/>
        </p:nvSpPr>
        <p:spPr>
          <a:xfrm>
            <a:off x="3990275" y="559900"/>
            <a:ext cx="2406600" cy="13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dk1"/>
                </a:solidFill>
                <a:highlight>
                  <a:srgbClr val="FAFAFA"/>
                </a:highlight>
                <a:latin typeface="Microsoft Yahei"/>
                <a:ea typeface="Microsoft Yahei"/>
                <a:cs typeface="Microsoft Yahei"/>
                <a:sym typeface="Microsoft Yahei"/>
              </a:rPr>
              <a:t>这里就出现了问题，我们不会重复考虑点E因为我们有visited set E已经被处理过了。虽然很明显到E距离15比12要大，所以dijikstra会先走12这条路然而stop不够fail了，然后把E pop出pq并且mark visited, 所以15这里虽然stop符合条件却再也没有了机会。</a:t>
            </a:r>
            <a:endParaRPr/>
          </a:p>
        </p:txBody>
      </p:sp>
      <p:sp>
        <p:nvSpPr>
          <p:cNvPr id="260" name="Google Shape;260;p41"/>
          <p:cNvSpPr txBox="1"/>
          <p:nvPr/>
        </p:nvSpPr>
        <p:spPr>
          <a:xfrm>
            <a:off x="4654650" y="3986100"/>
            <a:ext cx="1880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这里在pq中有两个E，但是第一个12距离的E无效，而且visited后15的E就到不了了</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热烈恭喜</a:t>
            </a:r>
            <a:r>
              <a:rPr b="1" lang="en">
                <a:solidFill>
                  <a:srgbClr val="FF0000"/>
                </a:solidFill>
              </a:rPr>
              <a:t>寒神</a:t>
            </a:r>
            <a:r>
              <a:rPr lang="en"/>
              <a:t>拿到</a:t>
            </a:r>
            <a:r>
              <a:rPr lang="en"/>
              <a:t>亚马逊</a:t>
            </a:r>
            <a:r>
              <a:rPr lang="en"/>
              <a:t>offer!!</a:t>
            </a:r>
            <a:endParaRPr/>
          </a:p>
        </p:txBody>
      </p:sp>
      <p:sp>
        <p:nvSpPr>
          <p:cNvPr id="76" name="Google Shape;76;p15"/>
          <p:cNvSpPr txBox="1"/>
          <p:nvPr>
            <p:ph idx="1" type="body"/>
          </p:nvPr>
        </p:nvSpPr>
        <p:spPr>
          <a:xfrm>
            <a:off x="153075" y="1088775"/>
            <a:ext cx="5556000" cy="21147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0"/>
              </a:spcAft>
              <a:buNone/>
            </a:pPr>
            <a:r>
              <a:rPr lang="en" sz="2800">
                <a:solidFill>
                  <a:schemeClr val="dk1"/>
                </a:solidFill>
              </a:rPr>
              <a:t>2021年6</a:t>
            </a:r>
            <a:r>
              <a:rPr lang="en" sz="2800">
                <a:solidFill>
                  <a:schemeClr val="dk1"/>
                </a:solidFill>
              </a:rPr>
              <a:t>月底开始做项目</a:t>
            </a:r>
            <a:br>
              <a:rPr lang="en" sz="2800">
                <a:solidFill>
                  <a:schemeClr val="dk1"/>
                </a:solidFill>
              </a:rPr>
            </a:br>
            <a:r>
              <a:rPr lang="en" sz="2800">
                <a:solidFill>
                  <a:schemeClr val="dk1"/>
                </a:solidFill>
              </a:rPr>
              <a:t>(转码，无cs工作经验)</a:t>
            </a:r>
            <a:endParaRPr sz="2800">
              <a:solidFill>
                <a:schemeClr val="dk1"/>
              </a:solidFill>
            </a:endParaRPr>
          </a:p>
          <a:p>
            <a:pPr indent="0" lvl="0" marL="0" rtl="0" algn="l">
              <a:spcBef>
                <a:spcPts val="1200"/>
              </a:spcBef>
              <a:spcAft>
                <a:spcPts val="0"/>
              </a:spcAft>
              <a:buNone/>
            </a:pPr>
            <a:r>
              <a:rPr lang="en" sz="2800">
                <a:solidFill>
                  <a:schemeClr val="dk1"/>
                </a:solidFill>
              </a:rPr>
              <a:t>7月份</a:t>
            </a:r>
            <a:r>
              <a:rPr lang="en" sz="2800">
                <a:solidFill>
                  <a:schemeClr val="dk1"/>
                </a:solidFill>
              </a:rPr>
              <a:t>开始刷题，leetcode contest最好成绩rank 35</a:t>
            </a:r>
            <a:endParaRPr sz="2800">
              <a:solidFill>
                <a:schemeClr val="dk1"/>
              </a:solidFill>
            </a:endParaRPr>
          </a:p>
          <a:p>
            <a:pPr indent="0" lvl="0" marL="0" rtl="0" algn="l">
              <a:spcBef>
                <a:spcPts val="1200"/>
              </a:spcBef>
              <a:spcAft>
                <a:spcPts val="0"/>
              </a:spcAft>
              <a:buNone/>
            </a:pPr>
            <a:r>
              <a:rPr lang="en" sz="2800">
                <a:solidFill>
                  <a:schemeClr val="dk1"/>
                </a:solidFill>
              </a:rPr>
              <a:t>10月初</a:t>
            </a:r>
            <a:r>
              <a:rPr lang="en" sz="2800">
                <a:solidFill>
                  <a:schemeClr val="dk1"/>
                </a:solidFill>
              </a:rPr>
              <a:t>投简历</a:t>
            </a:r>
            <a:endParaRPr sz="2800">
              <a:solidFill>
                <a:schemeClr val="dk1"/>
              </a:solidFill>
            </a:endParaRPr>
          </a:p>
          <a:p>
            <a:pPr indent="0" lvl="0" marL="0" rtl="0" algn="l">
              <a:spcBef>
                <a:spcPts val="1200"/>
              </a:spcBef>
              <a:spcAft>
                <a:spcPts val="0"/>
              </a:spcAft>
              <a:buNone/>
            </a:pPr>
            <a:r>
              <a:rPr lang="en" sz="2800">
                <a:solidFill>
                  <a:schemeClr val="dk1"/>
                </a:solidFill>
              </a:rPr>
              <a:t>11月初拿到offer</a:t>
            </a:r>
            <a:endParaRPr sz="2800">
              <a:solidFill>
                <a:schemeClr val="dk1"/>
              </a:solidFill>
            </a:endParaRPr>
          </a:p>
          <a:p>
            <a:pPr indent="0" lvl="0" marL="0" rtl="0" algn="l">
              <a:spcBef>
                <a:spcPts val="1200"/>
              </a:spcBef>
              <a:spcAft>
                <a:spcPts val="1200"/>
              </a:spcAft>
              <a:buNone/>
            </a:pPr>
            <a:r>
              <a:rPr lang="en" sz="2800">
                <a:solidFill>
                  <a:schemeClr val="dk1"/>
                </a:solidFill>
              </a:rPr>
              <a:t>来给大家</a:t>
            </a:r>
            <a:r>
              <a:rPr lang="en" sz="2800">
                <a:solidFill>
                  <a:schemeClr val="dk1"/>
                </a:solidFill>
              </a:rPr>
              <a:t>分享 “刷题 + 做项目” </a:t>
            </a:r>
            <a:r>
              <a:rPr lang="en" sz="2800">
                <a:solidFill>
                  <a:schemeClr val="dk1"/>
                </a:solidFill>
              </a:rPr>
              <a:t>经验</a:t>
            </a:r>
            <a:endParaRPr sz="2800">
              <a:solidFill>
                <a:schemeClr val="dk1"/>
              </a:solidFill>
            </a:endParaRPr>
          </a:p>
        </p:txBody>
      </p:sp>
      <p:pic>
        <p:nvPicPr>
          <p:cNvPr id="77" name="Google Shape;77;p15"/>
          <p:cNvPicPr preferRelativeResize="0"/>
          <p:nvPr/>
        </p:nvPicPr>
        <p:blipFill>
          <a:blip r:embed="rId3">
            <a:alphaModFix/>
          </a:blip>
          <a:stretch>
            <a:fillRect/>
          </a:stretch>
        </p:blipFill>
        <p:spPr>
          <a:xfrm>
            <a:off x="6384700" y="-4925"/>
            <a:ext cx="2447600" cy="2072053"/>
          </a:xfrm>
          <a:prstGeom prst="rect">
            <a:avLst/>
          </a:prstGeom>
          <a:noFill/>
          <a:ln>
            <a:noFill/>
          </a:ln>
        </p:spPr>
      </p:pic>
      <p:pic>
        <p:nvPicPr>
          <p:cNvPr id="78" name="Google Shape;78;p15"/>
          <p:cNvPicPr preferRelativeResize="0"/>
          <p:nvPr/>
        </p:nvPicPr>
        <p:blipFill>
          <a:blip r:embed="rId4">
            <a:alphaModFix/>
          </a:blip>
          <a:stretch>
            <a:fillRect/>
          </a:stretch>
        </p:blipFill>
        <p:spPr>
          <a:xfrm>
            <a:off x="7086950" y="754475"/>
            <a:ext cx="1113300" cy="1113300"/>
          </a:xfrm>
          <a:prstGeom prst="rect">
            <a:avLst/>
          </a:prstGeom>
          <a:noFill/>
          <a:ln>
            <a:noFill/>
          </a:ln>
        </p:spPr>
      </p:pic>
      <p:pic>
        <p:nvPicPr>
          <p:cNvPr id="79" name="Google Shape;79;p15"/>
          <p:cNvPicPr preferRelativeResize="0"/>
          <p:nvPr/>
        </p:nvPicPr>
        <p:blipFill>
          <a:blip r:embed="rId5">
            <a:alphaModFix/>
          </a:blip>
          <a:stretch>
            <a:fillRect/>
          </a:stretch>
        </p:blipFill>
        <p:spPr>
          <a:xfrm>
            <a:off x="1868975" y="3467292"/>
            <a:ext cx="1606075" cy="1676208"/>
          </a:xfrm>
          <a:prstGeom prst="rect">
            <a:avLst/>
          </a:prstGeom>
          <a:noFill/>
          <a:ln>
            <a:noFill/>
          </a:ln>
        </p:spPr>
      </p:pic>
      <p:pic>
        <p:nvPicPr>
          <p:cNvPr id="80" name="Google Shape;80;p15"/>
          <p:cNvPicPr preferRelativeResize="0"/>
          <p:nvPr/>
        </p:nvPicPr>
        <p:blipFill>
          <a:blip r:embed="rId6">
            <a:alphaModFix/>
          </a:blip>
          <a:stretch>
            <a:fillRect/>
          </a:stretch>
        </p:blipFill>
        <p:spPr>
          <a:xfrm>
            <a:off x="0" y="3274525"/>
            <a:ext cx="1868975" cy="1868975"/>
          </a:xfrm>
          <a:prstGeom prst="rect">
            <a:avLst/>
          </a:prstGeom>
          <a:noFill/>
          <a:ln>
            <a:noFill/>
          </a:ln>
        </p:spPr>
      </p:pic>
      <p:pic>
        <p:nvPicPr>
          <p:cNvPr id="81" name="Google Shape;81;p15"/>
          <p:cNvPicPr preferRelativeResize="0"/>
          <p:nvPr/>
        </p:nvPicPr>
        <p:blipFill>
          <a:blip r:embed="rId7">
            <a:alphaModFix/>
          </a:blip>
          <a:stretch>
            <a:fillRect/>
          </a:stretch>
        </p:blipFill>
        <p:spPr>
          <a:xfrm>
            <a:off x="7496825" y="3322925"/>
            <a:ext cx="1647175" cy="1820575"/>
          </a:xfrm>
          <a:prstGeom prst="rect">
            <a:avLst/>
          </a:prstGeom>
          <a:noFill/>
          <a:ln>
            <a:noFill/>
          </a:ln>
        </p:spPr>
      </p:pic>
      <p:pic>
        <p:nvPicPr>
          <p:cNvPr id="82" name="Google Shape;82;p15"/>
          <p:cNvPicPr preferRelativeResize="0"/>
          <p:nvPr/>
        </p:nvPicPr>
        <p:blipFill>
          <a:blip r:embed="rId8">
            <a:alphaModFix/>
          </a:blip>
          <a:stretch>
            <a:fillRect/>
          </a:stretch>
        </p:blipFill>
        <p:spPr>
          <a:xfrm>
            <a:off x="3475050" y="3270798"/>
            <a:ext cx="1802679" cy="1876425"/>
          </a:xfrm>
          <a:prstGeom prst="rect">
            <a:avLst/>
          </a:prstGeom>
          <a:noFill/>
          <a:ln>
            <a:noFill/>
          </a:ln>
        </p:spPr>
      </p:pic>
      <p:pic>
        <p:nvPicPr>
          <p:cNvPr id="83" name="Google Shape;83;p15"/>
          <p:cNvPicPr preferRelativeResize="0"/>
          <p:nvPr/>
        </p:nvPicPr>
        <p:blipFill>
          <a:blip r:embed="rId9">
            <a:alphaModFix/>
          </a:blip>
          <a:stretch>
            <a:fillRect/>
          </a:stretch>
        </p:blipFill>
        <p:spPr>
          <a:xfrm>
            <a:off x="5421650" y="3212250"/>
            <a:ext cx="1931250" cy="1931250"/>
          </a:xfrm>
          <a:prstGeom prst="rect">
            <a:avLst/>
          </a:prstGeom>
          <a:noFill/>
          <a:ln>
            <a:noFill/>
          </a:ln>
        </p:spPr>
      </p:pic>
      <p:pic>
        <p:nvPicPr>
          <p:cNvPr id="84" name="Google Shape;84;p15"/>
          <p:cNvPicPr preferRelativeResize="0"/>
          <p:nvPr/>
        </p:nvPicPr>
        <p:blipFill>
          <a:blip r:embed="rId10">
            <a:alphaModFix/>
          </a:blip>
          <a:stretch>
            <a:fillRect/>
          </a:stretch>
        </p:blipFill>
        <p:spPr>
          <a:xfrm>
            <a:off x="4394975" y="1198750"/>
            <a:ext cx="2072050" cy="2072050"/>
          </a:xfrm>
          <a:prstGeom prst="rect">
            <a:avLst/>
          </a:prstGeom>
          <a:noFill/>
          <a:ln>
            <a:noFill/>
          </a:ln>
        </p:spPr>
      </p:pic>
      <p:pic>
        <p:nvPicPr>
          <p:cNvPr id="85" name="Google Shape;85;p15"/>
          <p:cNvPicPr preferRelativeResize="0"/>
          <p:nvPr/>
        </p:nvPicPr>
        <p:blipFill>
          <a:blip r:embed="rId11">
            <a:alphaModFix/>
          </a:blip>
          <a:stretch>
            <a:fillRect/>
          </a:stretch>
        </p:blipFill>
        <p:spPr>
          <a:xfrm>
            <a:off x="6384700" y="2067125"/>
            <a:ext cx="2475575" cy="110131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266" name="Google Shape;266;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Dijikstra 是</a:t>
            </a:r>
            <a:r>
              <a:rPr lang="en"/>
              <a:t>用来解决单源最短路径，非负edge的题目的。</a:t>
            </a:r>
            <a:endParaRPr/>
          </a:p>
          <a:p>
            <a:pPr indent="-342900" lvl="0" marL="457200" rtl="0" algn="l">
              <a:spcBef>
                <a:spcPts val="0"/>
              </a:spcBef>
              <a:spcAft>
                <a:spcPts val="0"/>
              </a:spcAft>
              <a:buSzPts val="1800"/>
              <a:buAutoNum type="arabicPeriod"/>
            </a:pPr>
            <a:r>
              <a:rPr lang="en"/>
              <a:t>可以有基础实现方式V2，也可以有pq实现方式ElogV</a:t>
            </a:r>
            <a:endParaRPr/>
          </a:p>
          <a:p>
            <a:pPr indent="-342900" lvl="0" marL="457200" rtl="0" algn="l">
              <a:spcBef>
                <a:spcPts val="0"/>
              </a:spcBef>
              <a:spcAft>
                <a:spcPts val="0"/>
              </a:spcAft>
              <a:buSzPts val="1800"/>
              <a:buAutoNum type="arabicPeriod"/>
            </a:pPr>
            <a:r>
              <a:rPr lang="en"/>
              <a:t>基础实现通过visited array &amp; 每次for loop所有的此点往外延伸的edge来找下一步该走哪里。</a:t>
            </a:r>
            <a:endParaRPr/>
          </a:p>
          <a:p>
            <a:pPr indent="-342900" lvl="0" marL="457200" rtl="0" algn="l">
              <a:spcBef>
                <a:spcPts val="0"/>
              </a:spcBef>
              <a:spcAft>
                <a:spcPts val="0"/>
              </a:spcAft>
              <a:buSzPts val="1800"/>
              <a:buAutoNum type="arabicPeriod"/>
            </a:pPr>
            <a:r>
              <a:rPr lang="en"/>
              <a:t>优化实现是通过pq来拿到当前最短的点，注意入pq前最好也与distance array做比较，更短才入pq</a:t>
            </a:r>
            <a:endParaRPr/>
          </a:p>
        </p:txBody>
      </p:sp>
      <p:pic>
        <p:nvPicPr>
          <p:cNvPr id="267" name="Google Shape;267;p42"/>
          <p:cNvPicPr preferRelativeResize="0"/>
          <p:nvPr/>
        </p:nvPicPr>
        <p:blipFill>
          <a:blip r:embed="rId3">
            <a:alphaModFix/>
          </a:blip>
          <a:stretch>
            <a:fillRect/>
          </a:stretch>
        </p:blipFill>
        <p:spPr>
          <a:xfrm>
            <a:off x="3157203" y="2888175"/>
            <a:ext cx="3319176" cy="22386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311700" y="272350"/>
            <a:ext cx="1894800" cy="67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通讯页面</a:t>
            </a:r>
            <a:endParaRPr sz="2000"/>
          </a:p>
        </p:txBody>
      </p:sp>
      <p:sp>
        <p:nvSpPr>
          <p:cNvPr id="273" name="Google Shape;273;p43"/>
          <p:cNvSpPr txBox="1"/>
          <p:nvPr>
            <p:ph idx="1" type="body"/>
          </p:nvPr>
        </p:nvSpPr>
        <p:spPr>
          <a:xfrm>
            <a:off x="311700" y="1081475"/>
            <a:ext cx="8520600" cy="2104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Bilibili  </a:t>
            </a:r>
            <a:r>
              <a:rPr lang="en" u="sng">
                <a:solidFill>
                  <a:schemeClr val="hlink"/>
                </a:solidFill>
                <a:hlinkClick r:id="rId3"/>
              </a:rPr>
              <a:t>https://space.bilibili.com/21630984</a:t>
            </a:r>
            <a:endParaRPr/>
          </a:p>
          <a:p>
            <a:pPr indent="0" lvl="0" marL="0" rtl="0" algn="l">
              <a:spcBef>
                <a:spcPts val="1200"/>
              </a:spcBef>
              <a:spcAft>
                <a:spcPts val="0"/>
              </a:spcAft>
              <a:buNone/>
            </a:pPr>
            <a:r>
              <a:rPr lang="en"/>
              <a:t>Youtube 搜索古城算法</a:t>
            </a:r>
            <a:endParaRPr/>
          </a:p>
          <a:p>
            <a:pPr indent="0" lvl="0" marL="0" rtl="0" algn="l">
              <a:spcBef>
                <a:spcPts val="1200"/>
              </a:spcBef>
              <a:spcAft>
                <a:spcPts val="0"/>
              </a:spcAft>
              <a:buNone/>
            </a:pPr>
            <a:r>
              <a:rPr lang="en" u="sng">
                <a:solidFill>
                  <a:schemeClr val="hlink"/>
                </a:solidFill>
                <a:hlinkClick r:id="rId4"/>
              </a:rPr>
              <a:t>https://www.youtube.com/c/古城算法</a:t>
            </a:r>
            <a:r>
              <a:rPr lang="en"/>
              <a:t> </a:t>
            </a:r>
            <a:endParaRPr/>
          </a:p>
          <a:p>
            <a:pPr indent="0" lvl="0" marL="0" rtl="0" algn="l">
              <a:spcBef>
                <a:spcPts val="1200"/>
              </a:spcBef>
              <a:spcAft>
                <a:spcPts val="0"/>
              </a:spcAft>
              <a:buClr>
                <a:schemeClr val="dk1"/>
              </a:buClr>
              <a:buSzPts val="1100"/>
              <a:buFont typeface="Arial"/>
              <a:buNone/>
            </a:pPr>
            <a:r>
              <a:rPr lang="en"/>
              <a:t>wechat	回复‘加群’可加群, 或者</a:t>
            </a:r>
            <a:endParaRPr/>
          </a:p>
          <a:p>
            <a:pPr indent="0" lvl="0" marL="0" rtl="0" algn="l">
              <a:spcBef>
                <a:spcPts val="1200"/>
              </a:spcBef>
              <a:spcAft>
                <a:spcPts val="1200"/>
              </a:spcAft>
              <a:buClr>
                <a:schemeClr val="dk1"/>
              </a:buClr>
              <a:buSzPts val="1100"/>
              <a:buFont typeface="Arial"/>
              <a:buNone/>
            </a:pPr>
            <a:r>
              <a:rPr lang="en"/>
              <a:t>直接加机器人 wechat： cc150pass</a:t>
            </a:r>
            <a:endParaRPr/>
          </a:p>
        </p:txBody>
      </p:sp>
      <p:sp>
        <p:nvSpPr>
          <p:cNvPr id="274" name="Google Shape;274;p43"/>
          <p:cNvSpPr txBox="1"/>
          <p:nvPr/>
        </p:nvSpPr>
        <p:spPr>
          <a:xfrm>
            <a:off x="5814525" y="1636132"/>
            <a:ext cx="2865600" cy="6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谢谢大家的支持！请点赞订阅硬币</a:t>
            </a:r>
            <a:endParaRPr/>
          </a:p>
          <a:p>
            <a:pPr indent="0" lvl="0" marL="0" rtl="0" algn="l">
              <a:spcBef>
                <a:spcPts val="0"/>
              </a:spcBef>
              <a:spcAft>
                <a:spcPts val="0"/>
              </a:spcAft>
              <a:buNone/>
            </a:pPr>
            <a:r>
              <a:rPr lang="en"/>
              <a:t>500订阅会出一期dp总结篇</a:t>
            </a:r>
            <a:endParaRPr/>
          </a:p>
        </p:txBody>
      </p:sp>
      <p:sp>
        <p:nvSpPr>
          <p:cNvPr id="275" name="Google Shape;275;p43"/>
          <p:cNvSpPr txBox="1"/>
          <p:nvPr/>
        </p:nvSpPr>
        <p:spPr>
          <a:xfrm>
            <a:off x="5865750" y="3643000"/>
            <a:ext cx="3219600" cy="9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0000"/>
                </a:solidFill>
              </a:rPr>
              <a:t>免费，不要钱，不卖课，不推销，不辅导，公开资料和视频，任何人和你说钱都是骗子！</a:t>
            </a:r>
            <a:endParaRPr b="1" sz="1500">
              <a:solidFill>
                <a:srgbClr val="FF0000"/>
              </a:solidFill>
            </a:endParaRPr>
          </a:p>
        </p:txBody>
      </p:sp>
      <p:pic>
        <p:nvPicPr>
          <p:cNvPr id="276" name="Google Shape;276;p43"/>
          <p:cNvPicPr preferRelativeResize="0"/>
          <p:nvPr/>
        </p:nvPicPr>
        <p:blipFill>
          <a:blip r:embed="rId5">
            <a:alphaModFix/>
          </a:blip>
          <a:stretch>
            <a:fillRect/>
          </a:stretch>
        </p:blipFill>
        <p:spPr>
          <a:xfrm>
            <a:off x="311700" y="3157500"/>
            <a:ext cx="3942681" cy="1674075"/>
          </a:xfrm>
          <a:prstGeom prst="rect">
            <a:avLst/>
          </a:prstGeom>
          <a:noFill/>
          <a:ln>
            <a:noFill/>
          </a:ln>
        </p:spPr>
      </p:pic>
      <p:sp>
        <p:nvSpPr>
          <p:cNvPr id="277" name="Google Shape;277;p43"/>
          <p:cNvSpPr txBox="1"/>
          <p:nvPr/>
        </p:nvSpPr>
        <p:spPr>
          <a:xfrm>
            <a:off x="2452675" y="724700"/>
            <a:ext cx="1970700" cy="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78" name="Google Shape;278;p43"/>
          <p:cNvPicPr preferRelativeResize="0"/>
          <p:nvPr/>
        </p:nvPicPr>
        <p:blipFill>
          <a:blip r:embed="rId6">
            <a:alphaModFix/>
          </a:blip>
          <a:stretch>
            <a:fillRect/>
          </a:stretch>
        </p:blipFill>
        <p:spPr>
          <a:xfrm>
            <a:off x="5865750" y="2518225"/>
            <a:ext cx="2907825" cy="734950"/>
          </a:xfrm>
          <a:prstGeom prst="rect">
            <a:avLst/>
          </a:prstGeom>
          <a:noFill/>
          <a:ln>
            <a:noFill/>
          </a:ln>
        </p:spPr>
      </p:pic>
      <p:pic>
        <p:nvPicPr>
          <p:cNvPr id="279" name="Google Shape;279;p43"/>
          <p:cNvPicPr preferRelativeResize="0"/>
          <p:nvPr/>
        </p:nvPicPr>
        <p:blipFill>
          <a:blip r:embed="rId7">
            <a:alphaModFix/>
          </a:blip>
          <a:stretch>
            <a:fillRect/>
          </a:stretch>
        </p:blipFill>
        <p:spPr>
          <a:xfrm>
            <a:off x="5918188" y="343905"/>
            <a:ext cx="2658275" cy="1090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a:t>
            </a:r>
            <a:endParaRPr/>
          </a:p>
        </p:txBody>
      </p:sp>
      <p:sp>
        <p:nvSpPr>
          <p:cNvPr id="285" name="Google Shape;285;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https://leetcode.com/explore/featured/card/graph/622/single-source-shortest-path-algorithm/3885/</a:t>
            </a:r>
            <a:r>
              <a:rPr lang="en"/>
              <a:t> </a:t>
            </a:r>
            <a:endParaRPr/>
          </a:p>
          <a:p>
            <a:pPr indent="0" lvl="0" marL="0" rtl="0" algn="l">
              <a:spcBef>
                <a:spcPts val="1200"/>
              </a:spcBef>
              <a:spcAft>
                <a:spcPts val="0"/>
              </a:spcAft>
              <a:buNone/>
            </a:pPr>
            <a:r>
              <a:rPr lang="en" u="sng">
                <a:solidFill>
                  <a:schemeClr val="hlink"/>
                </a:solidFill>
                <a:hlinkClick r:id="rId4"/>
              </a:rPr>
              <a:t>Dijkstra算法几大模板_xiaohuihui</a:t>
            </a:r>
            <a:r>
              <a:rPr lang="en"/>
              <a:t> </a:t>
            </a:r>
            <a:endParaRPr/>
          </a:p>
          <a:p>
            <a:pPr indent="0" lvl="0" marL="0" rtl="0" algn="l">
              <a:spcBef>
                <a:spcPts val="1200"/>
              </a:spcBef>
              <a:spcAft>
                <a:spcPts val="1200"/>
              </a:spcAft>
              <a:buNone/>
            </a:pPr>
            <a:r>
              <a:rPr lang="en" u="sng">
                <a:solidFill>
                  <a:schemeClr val="hlink"/>
                </a:solidFill>
                <a:hlinkClick r:id="rId5"/>
              </a:rPr>
              <a:t>最短路算法模板</a:t>
            </a:r>
            <a:r>
              <a:rPr lang="e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130525" y="94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引言</a:t>
            </a:r>
            <a:endParaRPr/>
          </a:p>
        </p:txBody>
      </p:sp>
      <p:sp>
        <p:nvSpPr>
          <p:cNvPr id="91" name="Google Shape;91;p16"/>
          <p:cNvSpPr txBox="1"/>
          <p:nvPr>
            <p:ph idx="1" type="body"/>
          </p:nvPr>
        </p:nvSpPr>
        <p:spPr>
          <a:xfrm>
            <a:off x="0" y="667425"/>
            <a:ext cx="5399400" cy="4476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我们知道BFS 宽度优先搜索可以让我们找到两点之间的最短路径。</a:t>
            </a:r>
            <a:endParaRPr/>
          </a:p>
          <a:p>
            <a:pPr indent="0" lvl="0" marL="0" rtl="0" algn="l">
              <a:spcBef>
                <a:spcPts val="1200"/>
              </a:spcBef>
              <a:spcAft>
                <a:spcPts val="0"/>
              </a:spcAft>
              <a:buNone/>
            </a:pPr>
            <a:r>
              <a:rPr lang="en"/>
              <a:t>然后BFS只能处理无权重图的最短路径，也就是两点之间的edge权重都是一样的。</a:t>
            </a:r>
            <a:endParaRPr/>
          </a:p>
          <a:p>
            <a:pPr indent="0" lvl="0" marL="0" rtl="0" algn="l">
              <a:spcBef>
                <a:spcPts val="1200"/>
              </a:spcBef>
              <a:spcAft>
                <a:spcPts val="0"/>
              </a:spcAft>
              <a:buNone/>
            </a:pPr>
            <a:r>
              <a:rPr lang="en"/>
              <a:t>但是实际生活中我们很多时候要找的是有权重的最短路径。</a:t>
            </a:r>
            <a:endParaRPr/>
          </a:p>
          <a:p>
            <a:pPr indent="0" lvl="0" marL="0" rtl="0" algn="l">
              <a:spcBef>
                <a:spcPts val="1200"/>
              </a:spcBef>
              <a:spcAft>
                <a:spcPts val="0"/>
              </a:spcAft>
              <a:buNone/>
            </a:pPr>
            <a:r>
              <a:rPr lang="en"/>
              <a:t>比如，我们从South Lake Union去吃早茶Top gun sea food.</a:t>
            </a:r>
            <a:endParaRPr/>
          </a:p>
          <a:p>
            <a:pPr indent="0" lvl="0" marL="0" rtl="0" algn="l">
              <a:spcBef>
                <a:spcPts val="1200"/>
              </a:spcBef>
              <a:spcAft>
                <a:spcPts val="0"/>
              </a:spcAft>
              <a:buNone/>
            </a:pPr>
            <a:r>
              <a:rPr lang="en"/>
              <a:t>我们可以走90更近，也可以走520高速绕远，但是距离远不一定就慢，反而走520快因为收费。所以这里的“最短路径”就不是距离最短，而是时间最短的520。所以这里的图的weight就是时间而不是距离。</a:t>
            </a:r>
            <a:endParaRPr/>
          </a:p>
          <a:p>
            <a:pPr indent="0" lvl="0" marL="0" rtl="0" algn="l">
              <a:spcBef>
                <a:spcPts val="1200"/>
              </a:spcBef>
              <a:spcAft>
                <a:spcPts val="1200"/>
              </a:spcAft>
              <a:buNone/>
            </a:pPr>
            <a:r>
              <a:rPr lang="en"/>
              <a:t>所以我们应该如何去解决有权重的两点之间最短距离呢？</a:t>
            </a:r>
            <a:endParaRPr/>
          </a:p>
        </p:txBody>
      </p:sp>
      <p:pic>
        <p:nvPicPr>
          <p:cNvPr id="92" name="Google Shape;92;p16"/>
          <p:cNvPicPr preferRelativeResize="0"/>
          <p:nvPr/>
        </p:nvPicPr>
        <p:blipFill>
          <a:blip r:embed="rId3">
            <a:alphaModFix/>
          </a:blip>
          <a:stretch>
            <a:fillRect/>
          </a:stretch>
        </p:blipFill>
        <p:spPr>
          <a:xfrm>
            <a:off x="5399400" y="610042"/>
            <a:ext cx="3744599" cy="432328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从</a:t>
            </a:r>
            <a:r>
              <a:rPr lang="en"/>
              <a:t>high level的角度来说, direction, weight, cycle</a:t>
            </a:r>
            <a:endParaRPr/>
          </a:p>
        </p:txBody>
      </p:sp>
      <p:sp>
        <p:nvSpPr>
          <p:cNvPr id="98" name="Google Shape;98;p17"/>
          <p:cNvSpPr txBox="1"/>
          <p:nvPr>
            <p:ph idx="1" type="body"/>
          </p:nvPr>
        </p:nvSpPr>
        <p:spPr>
          <a:xfrm>
            <a:off x="311700" y="1152475"/>
            <a:ext cx="8520600" cy="3800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最短路径分为</a:t>
            </a:r>
            <a:r>
              <a:rPr b="1" lang="en"/>
              <a:t>单源最短路径</a:t>
            </a:r>
            <a:r>
              <a:rPr lang="en"/>
              <a:t>和</a:t>
            </a:r>
            <a:r>
              <a:rPr b="1" lang="en"/>
              <a:t>多源最短路径</a:t>
            </a:r>
            <a:r>
              <a:rPr lang="en"/>
              <a:t>。</a:t>
            </a:r>
            <a:endParaRPr/>
          </a:p>
          <a:p>
            <a:pPr indent="0" lvl="0" marL="0" rtl="0" algn="l">
              <a:spcBef>
                <a:spcPts val="1200"/>
              </a:spcBef>
              <a:spcAft>
                <a:spcPts val="0"/>
              </a:spcAft>
              <a:buNone/>
            </a:pPr>
            <a:r>
              <a:rPr b="1" lang="en">
                <a:solidFill>
                  <a:srgbClr val="FF0000"/>
                </a:solidFill>
              </a:rPr>
              <a:t>单源最短路径</a:t>
            </a:r>
            <a:r>
              <a:rPr lang="en"/>
              <a:t>中我们常用：</a:t>
            </a:r>
            <a:endParaRPr/>
          </a:p>
          <a:p>
            <a:pPr indent="0" lvl="0" marL="0" rtl="0" algn="l">
              <a:spcBef>
                <a:spcPts val="1200"/>
              </a:spcBef>
              <a:spcAft>
                <a:spcPts val="0"/>
              </a:spcAft>
              <a:buNone/>
            </a:pPr>
            <a:r>
              <a:rPr lang="en"/>
              <a:t>1.BFS/DFS (unweighted graph)</a:t>
            </a:r>
            <a:endParaRPr/>
          </a:p>
          <a:p>
            <a:pPr indent="0" lvl="0" marL="0" rtl="0" algn="l">
              <a:spcBef>
                <a:spcPts val="1200"/>
              </a:spcBef>
              <a:spcAft>
                <a:spcPts val="0"/>
              </a:spcAft>
              <a:buNone/>
            </a:pPr>
            <a:r>
              <a:rPr lang="en"/>
              <a:t>2.Dijikstra基础版本 (非负edge, weighted graph, all below)</a:t>
            </a:r>
            <a:endParaRPr/>
          </a:p>
          <a:p>
            <a:pPr indent="0" lvl="0" marL="0" rtl="0" algn="l">
              <a:spcBef>
                <a:spcPts val="1200"/>
              </a:spcBef>
              <a:spcAft>
                <a:spcPts val="0"/>
              </a:spcAft>
              <a:buNone/>
            </a:pPr>
            <a:r>
              <a:rPr lang="en"/>
              <a:t>3.Dijikstra优化版本</a:t>
            </a:r>
            <a:r>
              <a:rPr lang="en" sz="1200">
                <a:solidFill>
                  <a:srgbClr val="3D464D"/>
                </a:solidFill>
                <a:highlight>
                  <a:srgbClr val="FFFFFF"/>
                </a:highlight>
              </a:rPr>
              <a:t> </a:t>
            </a:r>
            <a:r>
              <a:rPr lang="en"/>
              <a:t>(非负edge) </a:t>
            </a:r>
            <a:r>
              <a:rPr lang="en" sz="1200">
                <a:solidFill>
                  <a:srgbClr val="3D464D"/>
                </a:solidFill>
                <a:highlight>
                  <a:srgbClr val="FFFFFF"/>
                </a:highlight>
              </a:rPr>
              <a:t>Dijkstra+heap</a:t>
            </a:r>
            <a:r>
              <a:rPr lang="en" sz="1200">
                <a:solidFill>
                  <a:srgbClr val="3D464D"/>
                </a:solidFill>
                <a:highlight>
                  <a:srgbClr val="FFFFFF"/>
                </a:highlight>
              </a:rPr>
              <a:t>  </a:t>
            </a:r>
            <a:endParaRPr/>
          </a:p>
          <a:p>
            <a:pPr indent="0" lvl="0" marL="0" rtl="0" algn="l">
              <a:spcBef>
                <a:spcPts val="1200"/>
              </a:spcBef>
              <a:spcAft>
                <a:spcPts val="0"/>
              </a:spcAft>
              <a:buNone/>
            </a:pPr>
            <a:r>
              <a:rPr lang="en"/>
              <a:t>3.Bellman-Ford (负edge</a:t>
            </a:r>
            <a:r>
              <a:rPr lang="en"/>
              <a:t>)</a:t>
            </a:r>
            <a:endParaRPr/>
          </a:p>
          <a:p>
            <a:pPr indent="0" lvl="0" marL="0" rtl="0" algn="l">
              <a:spcBef>
                <a:spcPts val="1200"/>
              </a:spcBef>
              <a:spcAft>
                <a:spcPts val="0"/>
              </a:spcAft>
              <a:buNone/>
            </a:pPr>
            <a:r>
              <a:rPr lang="en"/>
              <a:t>4.Bellman-Ford (负edge) 队列优化版本 SPFA </a:t>
            </a:r>
            <a:r>
              <a:rPr lang="en" sz="1200">
                <a:solidFill>
                  <a:srgbClr val="3D464D"/>
                </a:solidFill>
                <a:highlight>
                  <a:srgbClr val="FFFFFF"/>
                </a:highlight>
              </a:rPr>
              <a:t>Shortest Path Faster Algorithm</a:t>
            </a:r>
            <a:endParaRPr sz="1200">
              <a:solidFill>
                <a:srgbClr val="3D464D"/>
              </a:solidFill>
              <a:highlight>
                <a:srgbClr val="FFFFFF"/>
              </a:highlight>
            </a:endParaRPr>
          </a:p>
          <a:p>
            <a:pPr indent="0" lvl="0" marL="0" rtl="0" algn="l">
              <a:spcBef>
                <a:spcPts val="1200"/>
              </a:spcBef>
              <a:spcAft>
                <a:spcPts val="0"/>
              </a:spcAft>
              <a:buNone/>
            </a:pPr>
            <a:r>
              <a:rPr b="1" lang="en">
                <a:solidFill>
                  <a:srgbClr val="FF0000"/>
                </a:solidFill>
              </a:rPr>
              <a:t>多源最短路径</a:t>
            </a:r>
            <a:r>
              <a:rPr lang="en"/>
              <a:t> Floyd-Warshall </a:t>
            </a:r>
            <a:endParaRPr sz="1200">
              <a:solidFill>
                <a:srgbClr val="3D464D"/>
              </a:solidFill>
              <a:highlight>
                <a:srgbClr val="FFFFFF"/>
              </a:highlight>
            </a:endParaRPr>
          </a:p>
          <a:p>
            <a:pPr indent="0" lvl="0" marL="0" rtl="0" algn="l">
              <a:spcBef>
                <a:spcPts val="1200"/>
              </a:spcBef>
              <a:spcAft>
                <a:spcPts val="1200"/>
              </a:spcAft>
              <a:buNone/>
            </a:pPr>
            <a:r>
              <a:rPr lang="en"/>
              <a:t>第一个bfs/dfs考的多，dijikstra常用于follow up，后2个不怎么考。</a:t>
            </a:r>
            <a:endParaRPr/>
          </a:p>
        </p:txBody>
      </p:sp>
      <p:sp>
        <p:nvSpPr>
          <p:cNvPr id="99" name="Google Shape;99;p17"/>
          <p:cNvSpPr txBox="1"/>
          <p:nvPr/>
        </p:nvSpPr>
        <p:spPr>
          <a:xfrm>
            <a:off x="6237425" y="1205450"/>
            <a:ext cx="2283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rgbClr val="4D4D4D"/>
                </a:solidFill>
                <a:highlight>
                  <a:srgbClr val="FFFFFF"/>
                </a:highlight>
              </a:rPr>
              <a:t>图的转化</a:t>
            </a:r>
            <a:endParaRPr sz="1200">
              <a:solidFill>
                <a:srgbClr val="4D4D4D"/>
              </a:solidFill>
              <a:highlight>
                <a:srgbClr val="FFFFFF"/>
              </a:highlight>
            </a:endParaRPr>
          </a:p>
          <a:p>
            <a:pPr indent="0" lvl="0" marL="0" rtl="0" algn="l">
              <a:spcBef>
                <a:spcPts val="0"/>
              </a:spcBef>
              <a:spcAft>
                <a:spcPts val="0"/>
              </a:spcAft>
              <a:buClr>
                <a:schemeClr val="dk1"/>
              </a:buClr>
              <a:buSzPts val="1100"/>
              <a:buFont typeface="Arial"/>
              <a:buNone/>
            </a:pPr>
            <a:r>
              <a:rPr lang="en" sz="1200">
                <a:solidFill>
                  <a:srgbClr val="4D4D4D"/>
                </a:solidFill>
                <a:highlight>
                  <a:srgbClr val="FFFFFF"/>
                </a:highlight>
              </a:rPr>
              <a:t>node or vertex 珠子——地点</a:t>
            </a:r>
            <a:endParaRPr sz="1200">
              <a:solidFill>
                <a:srgbClr val="4D4D4D"/>
              </a:solidFill>
              <a:highlight>
                <a:srgbClr val="FFFFFF"/>
              </a:highlight>
            </a:endParaRPr>
          </a:p>
          <a:p>
            <a:pPr indent="0" lvl="0" marL="0" rtl="0" algn="l">
              <a:spcBef>
                <a:spcPts val="0"/>
              </a:spcBef>
              <a:spcAft>
                <a:spcPts val="0"/>
              </a:spcAft>
              <a:buClr>
                <a:schemeClr val="dk1"/>
              </a:buClr>
              <a:buSzPts val="1100"/>
              <a:buFont typeface="Arial"/>
              <a:buNone/>
            </a:pPr>
            <a:r>
              <a:rPr lang="en" sz="1200">
                <a:solidFill>
                  <a:srgbClr val="4D4D4D"/>
                </a:solidFill>
                <a:highlight>
                  <a:srgbClr val="FFFFFF"/>
                </a:highlight>
              </a:rPr>
              <a:t>edge 绳长——路径</a:t>
            </a:r>
            <a:endParaRPr sz="1200">
              <a:solidFill>
                <a:srgbClr val="4D4D4D"/>
              </a:solidFill>
              <a:highlight>
                <a:srgbClr val="FFFFFF"/>
              </a:highlight>
            </a:endParaRPr>
          </a:p>
          <a:p>
            <a:pPr indent="0" lvl="0" marL="0" rtl="0" algn="l">
              <a:spcBef>
                <a:spcPts val="0"/>
              </a:spcBef>
              <a:spcAft>
                <a:spcPts val="0"/>
              </a:spcAft>
              <a:buNone/>
            </a:pPr>
            <a:r>
              <a:rPr lang="en" sz="1200">
                <a:solidFill>
                  <a:srgbClr val="4D4D4D"/>
                </a:solidFill>
                <a:highlight>
                  <a:srgbClr val="FFFFFF"/>
                </a:highlight>
              </a:rPr>
              <a:t>两点之间的最短路径，就是把珠子拉直，绷直的绳子就是最短路径。</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8"/>
          <p:cNvPicPr preferRelativeResize="0"/>
          <p:nvPr/>
        </p:nvPicPr>
        <p:blipFill>
          <a:blip r:embed="rId3">
            <a:alphaModFix/>
          </a:blip>
          <a:stretch>
            <a:fillRect/>
          </a:stretch>
        </p:blipFill>
        <p:spPr>
          <a:xfrm>
            <a:off x="628200" y="806250"/>
            <a:ext cx="7219950" cy="3095625"/>
          </a:xfrm>
          <a:prstGeom prst="rect">
            <a:avLst/>
          </a:prstGeom>
          <a:noFill/>
          <a:ln>
            <a:noFill/>
          </a:ln>
        </p:spPr>
      </p:pic>
      <p:sp>
        <p:nvSpPr>
          <p:cNvPr id="105" name="Google Shape;105;p18"/>
          <p:cNvSpPr txBox="1"/>
          <p:nvPr/>
        </p:nvSpPr>
        <p:spPr>
          <a:xfrm>
            <a:off x="193350" y="205950"/>
            <a:ext cx="3056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t>Edge Relaxation</a:t>
            </a:r>
            <a:endParaRPr b="1" sz="2700"/>
          </a:p>
        </p:txBody>
      </p:sp>
      <p:sp>
        <p:nvSpPr>
          <p:cNvPr id="106" name="Google Shape;106;p18"/>
          <p:cNvSpPr txBox="1"/>
          <p:nvPr/>
        </p:nvSpPr>
        <p:spPr>
          <a:xfrm>
            <a:off x="386625" y="3334500"/>
            <a:ext cx="4952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我们起点定位A, 我们要找到其他BCDE作为终点的最短距离</a:t>
            </a:r>
            <a:endParaRPr/>
          </a:p>
          <a:p>
            <a:pPr indent="0" lvl="0" marL="0" rtl="0" algn="l">
              <a:spcBef>
                <a:spcPts val="0"/>
              </a:spcBef>
              <a:spcAft>
                <a:spcPts val="0"/>
              </a:spcAft>
              <a:buNone/>
            </a:pPr>
            <a:r>
              <a:rPr lang="en"/>
              <a:t>初始化A到D的距离为3，但是我们发现A -&gt; C -&gt; D有更短的2的距离，所以我们把D作为终点的最短距离从3变成了2，你可以想象这是一个松紧皮筋，它原来长度为3，拉到了长度为2就松弛了(relaxation)了</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9"/>
          <p:cNvPicPr preferRelativeResize="0"/>
          <p:nvPr/>
        </p:nvPicPr>
        <p:blipFill>
          <a:blip r:embed="rId3">
            <a:alphaModFix/>
          </a:blip>
          <a:stretch>
            <a:fillRect/>
          </a:stretch>
        </p:blipFill>
        <p:spPr>
          <a:xfrm>
            <a:off x="152400" y="152400"/>
            <a:ext cx="8839199" cy="46347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0"/>
          <p:cNvPicPr preferRelativeResize="0"/>
          <p:nvPr/>
        </p:nvPicPr>
        <p:blipFill>
          <a:blip r:embed="rId3">
            <a:alphaModFix/>
          </a:blip>
          <a:stretch>
            <a:fillRect/>
          </a:stretch>
        </p:blipFill>
        <p:spPr>
          <a:xfrm>
            <a:off x="68050" y="152400"/>
            <a:ext cx="8923549" cy="4583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1"/>
          <p:cNvPicPr preferRelativeResize="0"/>
          <p:nvPr/>
        </p:nvPicPr>
        <p:blipFill>
          <a:blip r:embed="rId3">
            <a:alphaModFix/>
          </a:blip>
          <a:stretch>
            <a:fillRect/>
          </a:stretch>
        </p:blipFill>
        <p:spPr>
          <a:xfrm>
            <a:off x="152400" y="152400"/>
            <a:ext cx="8839198" cy="46481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